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jira.egnyte-it.com/browse/CFS-65920" TargetMode="External"/><Relationship Id="rId5" Type="http://schemas.openxmlformats.org/officeDocument/2006/relationships/hyperlink" Target="https://egnyte.atlassian.net/wiki/spaces/FSI/pages/1442087082/Document+Portal+v4.0+User+Storie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a61dacf8-b865-4e46-9544-1ff2d7cd518a" TargetMode="External"/><Relationship Id="rId4" Type="http://schemas.openxmlformats.org/officeDocument/2006/relationships/hyperlink" Target="https://jira.egnyte-it.com/browse/CFS-67495" TargetMode="External"/><Relationship Id="rId5" Type="http://schemas.openxmlformats.org/officeDocument/2006/relationships/hyperlink" Target="https://egnyte.atlassian.net/wiki/spaces/CFS/pages/876740609/Document+Classification+Extraction+-+FSI+Document+Collection+Use+Case#Story-P1.2---Extract-all-supported-entities-from-classified-document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5.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a31ebae-0c91-41fa-911c-da51f91c69e6" TargetMode="External"/><Relationship Id="rId3" Type="http://schemas.openxmlformats.org/officeDocument/2006/relationships/hyperlink" Target="https://jira.egnyte-it.com/browse/DEL-44757"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fb29ea0c-599f-4603-aa75-f09baf315b32" TargetMode="External"/><Relationship Id="rId4" Type="http://schemas.openxmlformats.org/officeDocument/2006/relationships/hyperlink" Target="https://jira.egnyte-it.com/browse/CFS-68088"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 Id="rId5" Type="http://schemas.openxmlformats.org/officeDocument/2006/relationships/hyperlink" Target="https://egnyte.atlassian.net/wiki/spaces/DEL/pages/1065386630/Issues+-+Risk+vs+Data+Access+Hygien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hyperlink" Target="https://egnyte.productboard.com/entity-detail/features/b4ff7b4d-9c0f-4a81-998d-f904d825935b" TargetMode="External"/><Relationship Id="rId4" Type="http://schemas.openxmlformats.org/officeDocument/2006/relationships/hyperlink" Target="https://jira.egnyte-it.com/browse/DEL-41981" TargetMode="External"/><Relationship Id="rId5" Type="http://schemas.openxmlformats.org/officeDocument/2006/relationships/hyperlink" Target="https://egnyte.atlassian.net/wiki/spaces/DEL/pages/1426587663/Copy+of+S+G+Insights+in+CFS+-+Phase+2"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3ecf129-b201-448f-801c-35a7f28ee85f" TargetMode="External"/><Relationship Id="rId3" Type="http://schemas.openxmlformats.org/officeDocument/2006/relationships/hyperlink" Target="https://jira.egnyte-it.com/browse/DEL-44739"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hyperlink" Target="https://egnyte.productboard.com/entity-detail/features/14923b7d-0feb-4826-b4c9-5ebee52e24be" TargetMode="External"/><Relationship Id="rId4" Type="http://schemas.openxmlformats.org/officeDocument/2006/relationships/hyperlink" Target="https://jira.egnyte-it.com/browse/APPS-12970" TargetMode="External"/><Relationship Id="rId5" Type="http://schemas.openxmlformats.org/officeDocument/2006/relationships/hyperlink" Target="https://egnyte.atlassian.net/wiki/spaces/IA/pages/1096810539/Pax8+Distribution+model+requirements"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 Id="rId4" Type="http://schemas.openxmlformats.org/officeDocument/2006/relationships/hyperlink" Target="https://egnyte.atlassian.net/wiki/x/FoBFRg"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hyperlink" Target="https://egnyte.productboard.com/entity-detail/features/a89e1351-e39c-4bd4-9bfb-66631b9c46b4" TargetMode="External"/><Relationship Id="rId4" Type="http://schemas.openxmlformats.org/officeDocument/2006/relationships/hyperlink" Target="https://jira.egnyte-it.com/browse/CFS-67394" TargetMode="External"/><Relationship Id="rId5" Type="http://schemas.openxmlformats.org/officeDocument/2006/relationships/hyperlink" Target="https://egnyte.atlassian.net/wiki/x/AQBaV"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32.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3.png"/><Relationship Id="rId5" Type="http://schemas.openxmlformats.org/officeDocument/2006/relationships/hyperlink" Target="https://egnyte.productboard.com/entity-detail/features/0449d206-aa74-4e5e-87d0-c8de17c78b43"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Copilot+Hub" TargetMode="External"/><Relationship Id="rId3" Type="http://schemas.openxmlformats.org/officeDocument/2006/relationships/hyperlink" Target="https://www.figma.com/design/k96o3kXukaVrAUtsaPhN4H/Egnyte-Platform-Copilot---2025?node-id=24179-230269&amp;t=Rc2JPK6PsbVBlXNe-0" TargetMode="External"/><Relationship Id="rId4" Type="http://schemas.openxmlformats.org/officeDocument/2006/relationships/hyperlink" Target="https://egnyte.atlassian.net/wiki/spaces/CFS/pages/1304788999/Agents+Integration" TargetMode="External"/><Relationship Id="rId5" Type="http://schemas.openxmlformats.org/officeDocument/2006/relationships/image" Target="../media/image34.png"/><Relationship Id="rId6" Type="http://schemas.openxmlformats.org/officeDocument/2006/relationships/hyperlink" Target="https://egnyte.productboard.com/entity-detail/features/e71c1807-21d4-4c44-98dc-e61406151be4" TargetMode="External"/><Relationship Id="rId7" Type="http://schemas.openxmlformats.org/officeDocument/2006/relationships/hyperlink" Target="https://jira.egnyte-it.com/browse/CFS-65268" TargetMode="External"/><Relationship Id="rId8" Type="http://schemas.openxmlformats.org/officeDocument/2006/relationships/hyperlink" Target="See description"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https://jira.egnyte-it.com/browse/CFS-6787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138294824/Task+model" TargetMode="External"/><Relationship Id="rId3" Type="http://schemas.openxmlformats.org/officeDocument/2006/relationships/hyperlink" Target="https://egnyte.atlassian.net/wiki/spaces/DEL/pages/1178042554/Integrate+S+G+Tasks+into+CFS+Task+List" TargetMode="External"/><Relationship Id="rId4" Type="http://schemas.openxmlformats.org/officeDocument/2006/relationships/hyperlink" Target="https://egnyte.atlassian.net/wiki/spaces/DEL/pages/1003978931/Sensitive+Content+Review+Workflows" TargetMode="External"/><Relationship Id="rId5" Type="http://schemas.openxmlformats.org/officeDocument/2006/relationships/hyperlink" Target="https://egnyte.atlassian.net/wiki/spaces/DEL/pages/1140031504/Data+model+for+folder+review+and+issue+tasks" TargetMode="External"/><Relationship Id="rId6" Type="http://schemas.openxmlformats.org/officeDocument/2006/relationships/hyperlink" Target="https://egnyte.productboard.com/entity-detail/features/7c18300c-81d6-47ff-ad52-be2bae2df1a0" TargetMode="External"/><Relationship Id="rId7" Type="http://schemas.openxmlformats.org/officeDocument/2006/relationships/hyperlink" Target="https://jira.egnyte-it.com/browse/DEL-4348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07e71c-8c2b-43cf-9e91-39e667c42595" TargetMode="External"/><Relationship Id="rId3" Type="http://schemas.openxmlformats.org/officeDocument/2006/relationships/hyperlink" Target="https://jira.egnyte-it.com/browse/IOS-13443" TargetMode="External"/><Relationship Id="rId4" Type="http://schemas.openxmlformats.org/officeDocument/2006/relationships/hyperlink" Target="https://egnyte.atlassian.net/wiki/spaces/CFS/pages/852131964/Document+Preview+Analytic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 Id="rId3" Type="http://schemas.openxmlformats.org/officeDocument/2006/relationships/hyperlink" Target="https://egnyte.atlassian.net/wiki/x/bwZ2F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dc08276-63ea-4c08-bbe8-09e0b3f994d5" TargetMode="External"/><Relationship Id="rId3" Type="http://schemas.openxmlformats.org/officeDocument/2006/relationships/hyperlink" Target="https://jira.egnyte-it.com/browse/MOB-18003" TargetMode="External"/><Relationship Id="rId4" Type="http://schemas.openxmlformats.org/officeDocument/2006/relationships/hyperlink" Target="https://www.figma.com/design/7pRxx2rvSKaMuZadaZ0sa9/MD3---Android-Components?node-id=55594-26131&amp;t=eqYVdDL0UE1W2Qtp-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ea7731c-7749-4312-83bd-f15e2e58d2d2" TargetMode="External"/><Relationship Id="rId3" Type="http://schemas.openxmlformats.org/officeDocument/2006/relationships/hyperlink" Target="https://jira.egnyte-it.com/browse/MOB-19307" TargetMode="External"/><Relationship Id="rId4" Type="http://schemas.openxmlformats.org/officeDocument/2006/relationships/hyperlink" Target="https://egnyte.atlassian.net/wiki/spaces/MOB/pages/661389830/Copilot+Hub+on+Mobi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2e17d1-c7e6-4772-9f77-301979e147e9" TargetMode="External"/><Relationship Id="rId3" Type="http://schemas.openxmlformats.org/officeDocument/2006/relationships/hyperlink" Target="https://jira.egnyte-it.com/browse/MOB-17577" TargetMode="External"/><Relationship Id="rId4" Type="http://schemas.openxmlformats.org/officeDocument/2006/relationships/hyperlink" Target="https://egnyte.atlassian.net/wiki/spaces/MOB/pages/396755073/Ask+-+AI+Document+Summary+and+Q+A+on+Mobi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41212ed3-bd6b-4a32-bf3b-2d0f8caf1662" TargetMode="External"/><Relationship Id="rId4" Type="http://schemas.openxmlformats.org/officeDocument/2006/relationships/hyperlink" Target="https://jira.egnyte-it.com/browse/IOS-14110" TargetMode="External"/><Relationship Id="rId5" Type="http://schemas.openxmlformats.org/officeDocument/2006/relationships/hyperlink" Target="https://egnyte.atlassian.net/wiki/x/OYDVU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45c5893-0507-4407-be30-38889b2267e8" TargetMode="External"/><Relationship Id="rId3" Type="http://schemas.openxmlformats.org/officeDocument/2006/relationships/hyperlink" Target="https://jira.egnyte-it.com/browse/DEL-4495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25f9cfc-fe24-4fb6-93df-ed8659897bbd" TargetMode="External"/><Relationship Id="rId3" Type="http://schemas.openxmlformats.org/officeDocument/2006/relationships/hyperlink" Target="https://jira.egnyte-it.com/browse/EMT-1374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5145b7-5f84-42a1-9946-3d9da34210f6" TargetMode="External"/><Relationship Id="rId3" Type="http://schemas.openxmlformats.org/officeDocument/2006/relationships/hyperlink" Target="https://jira.egnyte-it.com/browse/EMT-1361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12a4a7e-c907-4509-ab43-19f4cbbfd8be" TargetMode="External"/><Relationship Id="rId3" Type="http://schemas.openxmlformats.org/officeDocument/2006/relationships/hyperlink" Target="https://jira.egnyte-it.com/browse/EMT-13768" TargetMode="External"/><Relationship Id="rId4" Type="http://schemas.openxmlformats.org/officeDocument/2006/relationships/hyperlink" Target="https://egnyte.atlassian.net/wiki/spaces/AEC/pages/1223622717/Deltek+Vantagepoint+Integr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cce6b14-419a-4714-bcd3-553cbcbbfe3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64852" TargetMode="External"/><Relationship Id="rId5" Type="http://schemas.openxmlformats.org/officeDocument/2006/relationships/hyperlink" Target="https://egnyte.atlassian.net/wiki/spaces/CFS/pages/967737346/15.+Project+Cente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 Id="rId3" Type="http://schemas.openxmlformats.org/officeDocument/2006/relationships/hyperlink" Target="https://jira.egnyte-it.com/browse/CFS-67272" TargetMode="External"/><Relationship Id="rId4" Type="http://schemas.openxmlformats.org/officeDocument/2006/relationships/hyperlink" Target="https://egnyte.atlassian.net/wiki/spaces/CFS/pages/1432191059/Team+Management+enhancement"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 Id="rId4" Type="http://schemas.openxmlformats.org/officeDocument/2006/relationships/hyperlink" Target="https://egnyte.atlassian.net/wiki/spaces/LS/pages/1353220369/Controlled+Document+Management+v8.0+User+Stories#Creation-of-Draft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 Id="rId3" Type="http://schemas.openxmlformats.org/officeDocument/2006/relationships/hyperlink" Target="https://jira.egnyte-it.com/browse/LS-4155" TargetMode="External"/><Relationship Id="rId4" Type="http://schemas.openxmlformats.org/officeDocument/2006/relationships/hyperlink" Target="https://egnyte.atlassian.net/wiki/spaces/LS/pages/1353220369/Controlled+Document+Management+v8.0+User+Stories#Optional-Effective-End-Date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 Id="rId3" Type="http://schemas.openxmlformats.org/officeDocument/2006/relationships/hyperlink" Target="https://jira.egnyte-it.com/browse/LS-4286" TargetMode="External"/><Relationship Id="rId4" Type="http://schemas.openxmlformats.org/officeDocument/2006/relationships/hyperlink" Target="https://egnyte.atlassian.net/wiki/spaces/LS/pages/1330872635/Controlled+Document+Management+v9.0"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 Id="rId3" Type="http://schemas.openxmlformats.org/officeDocument/2006/relationships/hyperlink" Target="https://jira.egnyte-it.com/browse/EGD-23096" TargetMode="External"/><Relationship Id="rId4" Type="http://schemas.openxmlformats.org/officeDocument/2006/relationships/hyperlink" Target="https://egnyte.atlassian.net/wiki/spaces/EDrive/pages/1087242244/SCDA+Windows+Beta+Pla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 Id="rId3" Type="http://schemas.openxmlformats.org/officeDocument/2006/relationships/hyperlink" Target="https://jira.egnyte-it.com/browse/EGD-21559" TargetMode="External"/><Relationship Id="rId4" Type="http://schemas.openxmlformats.org/officeDocument/2006/relationships/hyperlink" Target="https://egnyte.atlassian.net/wiki/spaces/EDrive/pages/1378254906/SCDA+Mac+Beta+Pla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db2f2f61-715e-4b99-94f2-1131bb88c5a1" TargetMode="External"/><Relationship Id="rId4" Type="http://schemas.openxmlformats.org/officeDocument/2006/relationships/hyperlink" Target="https://jira.egnyte-it.com/browse/DEL-44353" TargetMode="External"/><Relationship Id="rId5" Type="http://schemas.openxmlformats.org/officeDocument/2006/relationships/hyperlink" Target="https://egnyte.atlassian.net/wiki/spaces/DEL/pages/1433796679/Provide+ability+to+pause+archival+deletion+policie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 Id="rId3" Type="http://schemas.openxmlformats.org/officeDocument/2006/relationships/hyperlink" Target="https://jira.egnyte-it.com/browse/DEL-45080" TargetMode="External"/><Relationship Id="rId4" Type="http://schemas.openxmlformats.org/officeDocument/2006/relationships/hyperlink" Target="https://egnyte.atlassian.net/wiki/spaces/MMP/pages/1499464026/ExtRep+for+MSPs+-+UX+Requirement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6629501a-d091-463a-8701-881390e9a54a" TargetMode="External"/><Relationship Id="rId4" Type="http://schemas.openxmlformats.org/officeDocument/2006/relationships/hyperlink" Target="https://jira.egnyte-it.com/browse/APPS-12215" TargetMode="External"/><Relationship Id="rId5" Type="http://schemas.openxmlformats.org/officeDocument/2006/relationships/hyperlink" Target="https://egnyte.atlassian.net/wiki/spaces/IA/pages/813596684/Gen+4+Plans+-+Roadmap"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hyperlink" Target="https://egnyte.productboard.com/entity-detail/features/c6974cea-22c1-4566-8fe7-c7d0a383b922" TargetMode="External"/><Relationship Id="rId5" Type="http://schemas.openxmlformats.org/officeDocument/2006/relationships/hyperlink" Target="https://jira.egnyte-it.com/browse/GR-562" TargetMode="External"/><Relationship Id="rId6" Type="http://schemas.openxmlformats.org/officeDocument/2006/relationships/hyperlink" Target="https://jira.egnyte-it.com/browse/PENDO-622"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19.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0b33d76f-be20-4075-b568-054229e9cf85" TargetMode="External"/><Relationship Id="rId4" Type="http://schemas.openxmlformats.org/officeDocument/2006/relationships/hyperlink" Target="https://jira.egnyte-it.com/browse/CFS-66581" TargetMode="External"/><Relationship Id="rId5" Type="http://schemas.openxmlformats.org/officeDocument/2006/relationships/hyperlink" Target="https://egnyte.atlassian.net/wiki/spaces/PM/pages/854786050"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 Id="rId4" Type="http://schemas.openxmlformats.org/officeDocument/2006/relationships/hyperlink" Target="https://egnyte.atlassian.net/wiki/spaces/FSI/pages/1486061671/Upload+Request+Workflows+v2.0+User+Stories#Optional-Documents"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r>
              <a:rPr sz="1100" b="0" u="none">
                <a:latin typeface="Avenir"/>
              </a:rPr>
              <a:t>• Provide external user management screen in Workspace Settings that shows external users and allows you to remove them</a:t>
            </a:r>
          </a:p>
          <a:p>
            <a:pPr/>
            <a:r>
              <a:rPr sz="1100" b="0" u="none">
                <a:latin typeface="Avenir"/>
              </a:rP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CFS-65920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r>
              <a:rPr sz="1100" b="0" u="none">
                <a:latin typeface="Avenir"/>
              </a:rPr>
              <a:t>• Automatically extract key fields from documents submitted via an upload request</a:t>
            </a:r>
          </a:p>
          <a:p>
            <a:pPr/>
            <a:r>
              <a:rPr sz="1100" b="0" u="none">
                <a:latin typeface="Avenir"/>
              </a:rP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CFS-67495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r>
              <a:rPr sz="1100" b="0" u="none">
                <a:latin typeface="Avenir"/>
              </a:rPr>
              <a:t>• Add new action to workspace settings to delete the workspace</a:t>
            </a:r>
          </a:p>
          <a:p>
            <a:pPr/>
            <a:r>
              <a:rPr sz="1100" b="0" u="none">
                <a:latin typeface="Avenir"/>
              </a:rP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r>
              <a:rPr sz="1100" b="0" u="none">
                <a:latin typeface="Avenir"/>
              </a:rPr>
              <a:t>• Introduce animated loaders and display helpful loading text during AI response generation in Copilot and Knowledge Base.</a:t>
            </a:r>
          </a:p>
          <a:p>
            <a:pPr/>
            <a:r>
              <a:rPr sz="1100" b="0" u="none">
                <a:latin typeface="Avenir"/>
              </a:rPr>
              <a:t>• Loaders update state every 2 seconds until streaming begins.</a:t>
            </a:r>
          </a:p>
          <a:p>
            <a:pPr/>
            <a:r>
              <a:rPr sz="1100" b="0" u="none">
                <a:latin typeface="Avenir"/>
              </a:rP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Co-pilot - Phase 1 - Helpdesk &amp; Blogs</a:t>
            </a:r>
          </a:p>
        </p:txBody>
      </p:sp>
      <p:sp>
        <p:nvSpPr>
          <p:cNvPr id="3" name="Content Placeholder 2"/>
          <p:cNvSpPr>
            <a:spLocks noGrp="1"/>
          </p:cNvSpPr>
          <p:nvPr>
            <p:ph idx="1" sz="half"/>
          </p:nvPr>
        </p:nvSpPr>
        <p:spPr/>
        <p:txBody>
          <a:bodyPr/>
          <a:lstStyle/>
          <a:p>
            <a:pPr>
              <a:spcAft>
                <a:spcPts val="600"/>
              </a:spcAft>
            </a:pPr>
            <a:r>
              <a:rPr sz="1100" b="0" u="none">
                <a:latin typeface="Avenir"/>
              </a:rPr>
              <a:t>This would basically be scanning through Helpdesk and Blogs to answer secuitry specific questions. Currently the helpdesk built on CFS is defunct (legacy tech). Team is trying to user vertex ai to tune for better results.</a:t>
            </a:r>
          </a:p>
          <a:p>
            <a:pPr>
              <a:spcAft>
                <a:spcPts val="600"/>
              </a:spcAft>
            </a:pPr>
            <a:r>
              <a:rPr sz="1100" b="0" u="none">
                <a:latin typeface="Avenir"/>
              </a:rPr>
              <a:t>This also introduces the Co-pilot UX into S&amp;G as an entry point.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r>
              <a:rPr sz="1100" b="0" u="none">
                <a:latin typeface="Avenir"/>
              </a:rPr>
              <a:t>• When clicked, the feature sends the user’s input to a backend LLM service, which rewrites the prompt to make it more explicit, structured, and contextually rich.</a:t>
            </a:r>
          </a:p>
          <a:p>
            <a:pPr/>
            <a:r>
              <a:rPr sz="1100" b="0" u="none">
                <a:latin typeface="Avenir"/>
              </a:rPr>
              <a:t>• The rewritten prompt helps improve model understanding and response accuracy.</a:t>
            </a:r>
          </a:p>
          <a:p>
            <a:pPr/>
            <a:r>
              <a:rPr sz="1100" b="0" u="none">
                <a:latin typeface="Avenir"/>
              </a:rP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CFS-68088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069588" y="726519"/>
            <a:ext cx="3018024" cy="3495100"/>
          </a:xfrm>
          <a:prstGeom prst="rect">
            <a:avLst/>
          </a:prstGeom>
        </p:spPr>
      </p:pic>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Security teams are inundated with alerts - not just within Egnyte but across their security tool stack. They have limited time and people to review all alerts which can lead to true risk to the organization to be missed (alert fatigue).</a:t>
            </a:r>
          </a:p>
          <a:p>
            <a:pPr>
              <a:spcAft>
                <a:spcPts val="600"/>
              </a:spcAft>
            </a:pPr>
            <a:r>
              <a:rPr sz="1100" b="1" u="none">
                <a:latin typeface="Avenir"/>
              </a:rPr>
              <a:t>User Story</a:t>
            </a:r>
          </a:p>
          <a:p>
            <a:pPr>
              <a:spcAft>
                <a:spcPts val="600"/>
              </a:spcAft>
            </a:pPr>
            <a:r>
              <a:rPr sz="1100" b="0" u="none">
                <a:latin typeface="Avenir"/>
              </a:rPr>
              <a:t>As a security or IT administrator reviewing Issues, I need help determining where to focus and what is a priority.</a:t>
            </a:r>
          </a:p>
          <a:p>
            <a:pPr>
              <a:spcAft>
                <a:spcPts val="600"/>
              </a:spcAft>
            </a:pPr>
            <a:r>
              <a:rPr sz="1100" b="1" u="none">
                <a:latin typeface="Avenir"/>
              </a:rPr>
              <a:t>Feature Description</a:t>
            </a:r>
          </a:p>
          <a:p>
            <a:pPr>
              <a:spcAft>
                <a:spcPts val="600"/>
              </a:spcAft>
            </a:pPr>
            <a:r>
              <a:rPr sz="1100" b="0" u="none">
                <a:latin typeface="Avenir"/>
              </a:rPr>
              <a:t>Categorize existing Issue types into three categories: Exposure, Threat, and Access Hygiene. The focus will be to direct administrators towards tackling Exposure and Threat Issues first as they represent risk to the organization.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3016"/>
            <a:ext cx="3873500" cy="2802106"/>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r>
              <a:rPr sz="1100" b="0" u="none">
                <a:latin typeface="Avenir"/>
              </a:rPr>
              <a:t>• Creating a domain for a customer that signed a contract and did not go through a trial. Sales had direct discussions with a prospects including demos, so when a contract is signed there is no need for a "trial", they are ready to start working</a:t>
            </a:r>
          </a:p>
          <a:p>
            <a:pPr/>
            <a:r>
              <a:rPr sz="1100" b="0" u="none">
                <a:latin typeface="Avenir"/>
              </a:rPr>
              <a:t>• If on invoice - mark as invoice</a:t>
            </a:r>
          </a:p>
          <a:p>
            <a:pPr/>
            <a:r>
              <a:rPr sz="1100" b="0" u="none">
                <a:latin typeface="Avenir"/>
              </a:rPr>
              <a:t>• If on CC - ask for CC details</a:t>
            </a:r>
          </a:p>
          <a:p>
            <a:pPr/>
            <a:r>
              <a:rPr sz="1100" b="0" u="none">
                <a:latin typeface="Avenir"/>
              </a:rPr>
              <a:t>• Send the user a "special email invite" (e.g. congratulations for choosing Egnyte...)</a:t>
            </a:r>
          </a:p>
          <a:p>
            <a:pPr/>
            <a:r>
              <a:rPr sz="1100" b="0" u="none">
                <a:latin typeface="Avenir"/>
              </a:rPr>
              <a:t>• Use special design (Lisa Raid)</a:t>
            </a:r>
          </a:p>
          <a:p>
            <a:pPr/>
            <a:r>
              <a:rPr sz="1100" b="0" u="none">
                <a:latin typeface="Avenir"/>
              </a:rPr>
              <a:t>• Send the user a link to collect the credentials of the first user (Who is this sent to, the business person or the technical person)</a:t>
            </a:r>
          </a:p>
          <a:p>
            <a:pPr/>
            <a:r>
              <a:rPr sz="1100" b="0" u="none">
                <a:latin typeface="Avenir"/>
              </a:rPr>
              <a:t>• Leverage the mechanism from https://jira.egnyte-it.com/browse/APPS-8320</a:t>
            </a:r>
          </a:p>
          <a:p>
            <a:pPr/>
            <a:r>
              <a:rPr sz="1100" b="0" u="none">
                <a:latin typeface="Avenir"/>
              </a:rPr>
              <a:t>• Skip the admin survey or any lead creation in SFDC</a:t>
            </a:r>
          </a:p>
          <a:p>
            <a:pPr/>
            <a:r>
              <a:rPr sz="1100" b="0" u="none">
                <a:latin typeface="Avenir"/>
              </a:rPr>
              <a:t>• Ask the user for the domain name, create it and mark it as "paid", make that first user the first admin of the domain</a:t>
            </a:r>
          </a:p>
          <a:p>
            <a:pPr/>
            <a:r>
              <a:rPr sz="1100" b="0" u="none">
                <a:latin typeface="Avenir"/>
              </a:rPr>
              <a:t>• Validate domain is not used</a:t>
            </a:r>
          </a:p>
          <a:p>
            <a:pPr/>
            <a:r>
              <a:rPr sz="1100" b="0" u="none">
                <a:latin typeface="Avenir"/>
              </a:rPr>
              <a:t>• Validate user email</a:t>
            </a:r>
          </a:p>
          <a:p>
            <a:pPr>
              <a:spcAft>
                <a:spcPts val="600"/>
              </a:spcAft>
            </a:pPr>
            <a:r>
              <a:rPr sz="1100" b="1" u="none">
                <a:latin typeface="Avenir"/>
              </a:rPr>
              <a:t>Goals:</a:t>
            </a:r>
          </a:p>
          <a:p>
            <a:pPr/>
            <a:r>
              <a:rPr sz="1100" b="0" u="none">
                <a:latin typeface="Avenir"/>
              </a:rPr>
              <a:t>• Simple for user</a:t>
            </a:r>
          </a:p>
          <a:p>
            <a:pPr/>
            <a:r>
              <a:rPr sz="1100" b="0" u="none">
                <a:latin typeface="Avenir"/>
              </a:rPr>
              <a:t>• No need to create a trial first</a:t>
            </a:r>
          </a:p>
          <a:p>
            <a:pPr/>
            <a:r>
              <a:rPr sz="1100" b="0" u="none">
                <a:latin typeface="Avenir"/>
              </a:rP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r>
              <a:rPr sz="1100" b="0" u="none">
                <a:latin typeface="Avenir"/>
              </a:rPr>
              <a:t>• Get indication from SFDC that the account is paid</a:t>
            </a:r>
          </a:p>
          <a:p>
            <a:pPr/>
            <a:r>
              <a:rPr sz="1100" b="0" u="none">
                <a:latin typeface="Avenir"/>
              </a:rPr>
              <a:t>• Get from SFDC the parameters of the user we will be sending this to</a:t>
            </a:r>
          </a:p>
          <a:p>
            <a:pPr/>
            <a:r>
              <a:rPr sz="1100" b="0" u="none">
                <a:latin typeface="Avenir"/>
              </a:rP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r>
              <a:rPr sz="1100" b="0" u="none">
                <a:latin typeface="Avenir"/>
              </a:rPr>
              <a:t>• Create S&amp;G Insight badge component placed in a Status column of the files list on the folder level</a:t>
            </a:r>
          </a:p>
          <a:p>
            <a:pPr/>
            <a:r>
              <a:rPr sz="1100" b="0" u="none">
                <a:latin typeface="Avenir"/>
              </a:rPr>
              <a:t>• Badge should show the number of S&amp;G Insights for given folder</a:t>
            </a:r>
          </a:p>
          <a:p>
            <a:pPr lvl="1"/>
            <a:r>
              <a:rPr sz="1100" b="0" u="none">
                <a:latin typeface="Avenir"/>
              </a:rPr>
              <a:t>• Number of open issues</a:t>
            </a:r>
          </a:p>
          <a:p>
            <a:pPr lvl="1"/>
            <a:r>
              <a:rPr sz="1100" b="0" u="none">
                <a:latin typeface="Avenir"/>
              </a:rPr>
              <a:t>• number of Sensitive Content</a:t>
            </a:r>
          </a:p>
          <a:p>
            <a:pPr lvl="1"/>
            <a:r>
              <a:rPr sz="1100" b="0" u="none">
                <a:latin typeface="Avenir"/>
              </a:rPr>
              <a:t>• Percent of files older than 5 years</a:t>
            </a:r>
          </a:p>
          <a:p>
            <a:pPr lvl="1"/>
            <a:r>
              <a:rPr sz="1100" b="0" u="none">
                <a:latin typeface="Avenir"/>
              </a:rPr>
              <a:t>• Each S&amp;G Insight needs to have a threshold, and only after exceeding this threshold Insight should be shown</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DEL-41981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59317"/>
            <a:ext cx="3873500" cy="1829503"/>
          </a:xfrm>
          <a:prstGeom prst="rect">
            <a:avLst/>
          </a:prstGeom>
        </p:spPr>
      </p:pic>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User Story</a:t>
            </a:r>
          </a:p>
          <a:p>
            <a:pPr>
              <a:spcAft>
                <a:spcPts val="600"/>
              </a:spcAft>
            </a:pPr>
            <a:r>
              <a:rPr sz="1100" b="0" u="none">
                <a:latin typeface="Avenir"/>
              </a:rPr>
              <a:t>As an S&amp;G user, I want the ability to easily assign issues to the appropriate Data Owner so that they can remediate it.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 Auto-Remediation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DEL-44739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Distinguish MSP partners as managed by Pax8 Distributor</a:t>
            </a:r>
          </a:p>
          <a:p>
            <a:pPr/>
            <a:r>
              <a:rPr sz="1100" b="0" u="none">
                <a:latin typeface="Avenir"/>
              </a:rPr>
              <a:t>• Allow Egnyte internal staff users to manage such MSPs in the Reseller dashboard</a:t>
            </a:r>
          </a:p>
          <a:p>
            <a:pPr/>
            <a:r>
              <a:rPr sz="1100" b="0" u="none">
                <a:latin typeface="Avenir"/>
              </a:rPr>
              <a:t>• Simplify onboarding and approval process (plan category, Pax8 planset, no CC required)</a:t>
            </a:r>
          </a:p>
          <a:p>
            <a:pPr/>
            <a:r>
              <a:rPr sz="1100" b="0" u="none">
                <a:latin typeface="Avenir"/>
              </a:rPr>
              <a:t>• Exclude such partners from financial processes (payments, invoicing)</a:t>
            </a:r>
          </a:p>
          <a:p>
            <a:pPr/>
            <a:r>
              <a:rPr sz="1100" b="0" u="none">
                <a:latin typeface="Avenir"/>
              </a:rPr>
              <a:t>• Adjust existing MSP Reseller dashboard for such partners allowing them only to:</a:t>
            </a:r>
          </a:p>
          <a:p>
            <a:pPr lvl="1"/>
            <a:r>
              <a:rPr sz="1100" b="0" u="none">
                <a:latin typeface="Avenir"/>
              </a:rPr>
              <a:t>• view and access the child domains</a:t>
            </a:r>
          </a:p>
          <a:p>
            <a:pPr lvl="1"/>
            <a:r>
              <a:rPr sz="1100" b="0" u="none">
                <a:latin typeface="Avenir"/>
              </a:rPr>
              <a:t>• manage own employees users</a:t>
            </a:r>
          </a:p>
          <a:p>
            <a:pPr lvl="1"/>
            <a:r>
              <a:rPr sz="1100" b="0" u="none">
                <a:latin typeface="Avenir"/>
              </a:rPr>
              <a:t>• go to their NFR (demo) domain</a:t>
            </a:r>
          </a:p>
          <a:p>
            <a:pPr lvl="1"/>
            <a:r>
              <a:rPr sz="1100" b="0" u="none">
                <a:latin typeface="Avenir"/>
              </a:rPr>
              <a:t>• configure Single SignOn</a:t>
            </a:r>
          </a:p>
          <a:p>
            <a:pPr lvl="1"/>
            <a:r>
              <a:rPr sz="1100" b="0" u="none">
                <a:latin typeface="Avenir"/>
              </a:rPr>
              <a:t>• access Training, Partner Toolkit, My Account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automatic deployments - part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Pax8 through SFDC. SFDC will be the recipient of requests sent from Pax8 and will be a dispatch system to provide deployment requests and data to downstream systems.</a:t>
            </a:r>
          </a:p>
          <a:p>
            <a:pPr>
              <a:spcAft>
                <a:spcPts val="600"/>
              </a:spcAft>
            </a:pPr>
            <a:r>
              <a:rPr sz="1100" b="0" u="none">
                <a:latin typeface="Avenir"/>
              </a:rPr>
              <a:t>Reseller and Billing apps need to be prepared to respond to such requests and act accordingly automatically.</a:t>
            </a:r>
          </a:p>
          <a:p>
            <a:pPr>
              <a:spcAft>
                <a:spcPts val="600"/>
              </a:spcAft>
            </a:pPr>
            <a:r>
              <a:rPr sz="1100" b="1" u="none">
                <a:latin typeface="Avenir"/>
              </a:rPr>
              <a:t>User Story</a:t>
            </a:r>
          </a:p>
          <a:p>
            <a:pPr>
              <a:spcAft>
                <a:spcPts val="600"/>
              </a:spcAft>
            </a:pPr>
            <a:r>
              <a:rPr sz="1100" b="0" u="none">
                <a:latin typeface="Avenir"/>
              </a:rPr>
              <a:t>As Egnyte Internal system I need to provide automated deployment of Egnyte products for Pax8 Managed MSPs so that deployment requests can be done without manual support from the Finance Team.</a:t>
            </a:r>
          </a:p>
          <a:p>
            <a:pPr>
              <a:spcAft>
                <a:spcPts val="600"/>
              </a:spcAft>
            </a:pPr>
            <a:r>
              <a:rPr sz="1100" b="1" u="none">
                <a:latin typeface="Avenir"/>
              </a:rPr>
              <a:t>Feature Description</a:t>
            </a:r>
          </a:p>
          <a:p>
            <a:pPr/>
            <a:r>
              <a:rPr sz="1100" b="0" u="none">
                <a:latin typeface="Avenir"/>
              </a:rPr>
              <a:t>• Provide automated deployment for first part of transactions requested from SFDC:</a:t>
            </a:r>
          </a:p>
          <a:p>
            <a:pPr lvl="1"/>
            <a:r>
              <a:rPr sz="1100" b="0" u="none">
                <a:latin typeface="Avenir"/>
              </a:rPr>
              <a:t>• starting a trial</a:t>
            </a:r>
          </a:p>
          <a:p>
            <a:pPr lvl="1"/>
            <a:r>
              <a:rPr sz="1100" b="0" u="none">
                <a:latin typeface="Avenir"/>
              </a:rPr>
              <a:t>• activating a trial</a:t>
            </a:r>
          </a:p>
          <a:p>
            <a:pPr lvl="1"/>
            <a:r>
              <a:rPr sz="1100" b="0" u="none">
                <a:latin typeface="Avenir"/>
              </a:rPr>
              <a:t>• update plan pool for Power users and storage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APPS-12970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49256"/>
            <a:ext cx="3873500" cy="2249626"/>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Document-based workflows often rely on manual review to extract insights, which slows down operations and introduces inconsistency across teams. There's a growing need to scale knowledge extraction without adding headcount.</a:t>
            </a:r>
          </a:p>
          <a:p>
            <a:pPr>
              <a:spcAft>
                <a:spcPts val="600"/>
              </a:spcAft>
            </a:pPr>
            <a:r>
              <a:rPr sz="1100" b="1" u="none">
                <a:latin typeface="Avenir"/>
              </a:rPr>
              <a:t>User Story</a:t>
            </a:r>
          </a:p>
          <a:p>
            <a:pPr>
              <a:spcAft>
                <a:spcPts val="600"/>
              </a:spcAft>
            </a:pPr>
            <a:r>
              <a:rPr sz="1100" b="0" u="none">
                <a:latin typeface="Avenir"/>
              </a:rPr>
              <a:t>As an Egnyte user managing content workflows, I want to automatically execute customer-provided GenAI prompts within documents, so that I can generate structured metadata, comments, or insights without manual effort.</a:t>
            </a:r>
          </a:p>
          <a:p>
            <a:pPr>
              <a:spcAft>
                <a:spcPts val="600"/>
              </a:spcAft>
            </a:pPr>
            <a:r>
              <a:rPr sz="1100" b="1" u="none">
                <a:latin typeface="Avenir"/>
              </a:rPr>
              <a:t>Feature Description</a:t>
            </a:r>
          </a:p>
          <a:p>
            <a:pPr/>
            <a:r>
              <a:rPr sz="1100" b="0" u="none">
                <a:latin typeface="Avenir"/>
              </a:rPr>
              <a:t>• Integrate GenAI into document workflows to extract structured outputs (e.g., metadata, workflow comments)</a:t>
            </a:r>
          </a:p>
          <a:p>
            <a:pPr/>
            <a:r>
              <a:rPr sz="1100" b="0" u="none">
                <a:latin typeface="Avenir"/>
              </a:rPr>
              <a:t>• Support flexible prompt injection from users or templates for targeted insight generation</a:t>
            </a:r>
          </a:p>
          <a:p>
            <a:pPr/>
            <a:r>
              <a:rPr sz="1100" b="0" u="none">
                <a:latin typeface="Avenir"/>
              </a:rPr>
              <a:t>• Reduce time to insight and improve consistency across teams handling unstructured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1"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1" u="none">
                <a:latin typeface="Avenir"/>
              </a:rPr>
              <a:t>Value Statement</a:t>
            </a:r>
          </a:p>
          <a:p>
            <a:pPr/>
            <a:r>
              <a:rPr sz="1100" b="0" u="none">
                <a:latin typeface="Avenir"/>
              </a:rPr>
              <a:t>• Time Savings: Automates the labor-intensive process of sifting through historical data, drastically reducing the time spent on research from months to mere days or hours.</a:t>
            </a:r>
          </a:p>
          <a:p>
            <a:pPr/>
            <a:r>
              <a:rPr sz="1100" b="0" u="none">
                <a:latin typeface="Avenir"/>
              </a:rPr>
              <a:t>• Increased Productivity: Allows employees to focus on higher-value tasks by automating repetitive research activities.</a:t>
            </a:r>
          </a:p>
          <a:p>
            <a:pPr/>
            <a:r>
              <a:rPr sz="1100" b="0" u="none">
                <a:latin typeface="Avenir"/>
              </a:rPr>
              <a:t>• Cost Efficiency: Reduces the need for extensive manual labor, resulting in lower operational costs associated with research and analysis.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CFS-67394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186251"/>
            <a:ext cx="3873500" cy="2575636"/>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1" u="none">
                <a:latin typeface="Avenir"/>
              </a:rPr>
              <a:t>Value Statement</a:t>
            </a:r>
          </a:p>
          <a:p>
            <a:pPr/>
            <a:r>
              <a:rPr sz="1100" b="0" u="none">
                <a:latin typeface="Avenir"/>
              </a:rPr>
              <a:t>• Time Efficiency: Automates the process of finding answers to repetitive questions, significantly reducing the time spent on each information request.</a:t>
            </a:r>
          </a:p>
          <a:p>
            <a:pPr/>
            <a:r>
              <a:rPr sz="1100" b="0" u="none">
                <a:latin typeface="Avenir"/>
              </a:rPr>
              <a:t>• Enhanced Productivity: Allows users to focus on higher-value tasks by freeing them from the repetitive chore of answering similar questions.</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r>
              <a:rPr sz="1100" b="0" u="none">
                <a:latin typeface="Avenir"/>
              </a:rPr>
              <a:t>• 24/7 operational capability, ensuring tasks are completed even outside regular business hours.</a:t>
            </a:r>
          </a:p>
          <a:p>
            <a:pPr/>
            <a:r>
              <a:rPr sz="1100" b="0" u="none">
                <a:latin typeface="Avenir"/>
              </a:rP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r>
              <a:rPr sz="1100" b="0" u="none">
                <a:latin typeface="Avenir"/>
              </a:rPr>
              <a:t>• Faster Onboarding: New users can quickly get started with minimal setup time, which reduces the learning curve and speeds up adoption.</a:t>
            </a:r>
          </a:p>
          <a:p>
            <a:pPr/>
            <a:r>
              <a:rPr sz="1100" b="0" u="none">
                <a:latin typeface="Avenir"/>
              </a:rPr>
              <a:t>• Ease of Use: Pre-configured templates simplify the initial experience, making it less intimidating for users who are not tech-savvy.</a:t>
            </a:r>
          </a:p>
          <a:p>
            <a:pPr/>
            <a:r>
              <a:rPr sz="1100" b="0" u="none">
                <a:latin typeface="Avenir"/>
              </a:rPr>
              <a:t>• Immediate ROI: Users can achieve immediate productivity gains from automation, showcasing the value of AI agents promptly.</a:t>
            </a:r>
          </a:p>
          <a:p>
            <a:pPr/>
            <a:r>
              <a:rPr sz="1100" b="0" u="none">
                <a:latin typeface="Avenir"/>
              </a:rPr>
              <a:t>• Flexibility: While templates provide a good starting point, they can be customized later as users become more comfortable with the platform.</a:t>
            </a:r>
          </a:p>
          <a:p>
            <a:pPr/>
            <a:r>
              <a:rPr sz="1100" b="0" u="none">
                <a:latin typeface="Avenir"/>
              </a:rP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r>
              <a:rPr sz="1100" b="0" u="none">
                <a:latin typeface="Avenir"/>
              </a:rPr>
              <a:t>• Translation Agent:</a:t>
            </a:r>
          </a:p>
          <a:p>
            <a:pPr/>
            <a:r>
              <a:rPr sz="1100" b="0" u="none">
                <a:latin typeface="Avenir"/>
              </a:rPr>
              <a:t>• Document Review Agent:</a:t>
            </a:r>
          </a:p>
          <a:p>
            <a:pPr/>
            <a:r>
              <a:rPr sz="1100" b="0" u="none">
                <a:latin typeface="Avenir"/>
              </a:rPr>
              <a:t>• Job Description Creation Agent:</a:t>
            </a:r>
          </a:p>
          <a:p>
            <a:pPr/>
            <a:r>
              <a:rPr sz="1100" b="0" u="none">
                <a:latin typeface="Avenir"/>
              </a:rPr>
              <a:t>• Web Search Agent:</a:t>
            </a:r>
          </a:p>
          <a:p>
            <a:pPr>
              <a:spcAft>
                <a:spcPts val="600"/>
              </a:spcAft>
            </a:pPr>
            <a:r>
              <a:rPr sz="1100" b="1" u="none">
                <a:latin typeface="Avenir"/>
              </a:rPr>
              <a:t>Requirements</a:t>
            </a:r>
          </a:p>
          <a:p>
            <a:pPr>
              <a:spcAft>
                <a:spcPts val="600"/>
              </a:spcAft>
            </a:pPr>
            <a:r>
              <a:rPr sz="1100" b="0" u="sng">
                <a:latin typeface="Avenir"/>
                <a:hlinkClick r:id="rId2"/>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3"/>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4"/>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CFS-65268</a:t>
            </a:r>
          </a:p>
        </p:txBody>
      </p:sp>
      <p:sp>
        <p:nvSpPr>
          <p:cNvPr id="7" name="Text Placeholder 6"/>
          <p:cNvSpPr>
            <a:spLocks noGrp="1"/>
          </p:cNvSpPr>
          <p:nvPr>
            <p:ph type="body" idx="13" sz="quarter"/>
          </p:nvPr>
        </p:nvSpPr>
        <p:spPr/>
        <p:txBody>
          <a:bodyPr/>
          <a:lstStyle/>
          <a:p>
            <a:r>
              <a:rPr sz="1100">
                <a:latin typeface="Avenir"/>
                <a:hlinkClick r:id="rId8"/>
              </a:rPr>
              <a:t>Link to requirements</a:t>
            </a:r>
          </a:p>
        </p:txBody>
      </p:sp>
      <p:pic>
        <p:nvPicPr>
          <p:cNvPr id="8" name="Picture 7" descr="image.png"/>
          <p:cNvPicPr>
            <a:picLocks noChangeAspect="1"/>
          </p:cNvPicPr>
          <p:nvPr/>
        </p:nvPicPr>
        <p:blipFill>
          <a:blip r:embed="rId5"/>
          <a:stretch>
            <a:fillRect/>
          </a:stretch>
        </p:blipFill>
        <p:spPr>
          <a:xfrm>
            <a:off x="4641850" y="1263600"/>
            <a:ext cx="3873500" cy="2420937"/>
          </a:xfrm>
          <a:prstGeom prst="rect">
            <a:avLst/>
          </a:prstGeom>
        </p:spPr>
      </p:pic>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r>
              <a:rPr sz="1100" b="0" u="none">
                <a:latin typeface="Avenir"/>
              </a:rPr>
              <a:t>1. As a project engineer / field engineer, I want to easily get answers to regulatory questions, such ashow many ADA accessible parking spots do I need if my parking lot has 100 total parking spaces?</a:t>
            </a:r>
          </a:p>
          <a:p>
            <a:pPr/>
            <a:r>
              <a:rPr sz="1100" b="0" u="none">
                <a:latin typeface="Avenir"/>
              </a:rPr>
              <a:t>2. As a project coordinator, I want to easily validate a spec against regulations/codes- validate this stairwell design for fire safety regulation compliance</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r>
              <a:rPr sz="1100" b="0" u="none">
                <a:latin typeface="Avenir"/>
              </a:rPr>
              <a:t>1. As a Project Manager / Estimator / VDC team member, I want to open the Smart Spec preview when selecting my specification files, so that I can quickly find the section I’m looking for</a:t>
            </a:r>
          </a:p>
          <a:p>
            <a:pPr/>
            <a:r>
              <a:rPr sz="1100" b="0" u="none">
                <a:latin typeface="Avenir"/>
              </a:rP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a:t>
            </a:r>
          </a:p>
          <a:p>
            <a:pPr/>
            <a:r>
              <a:rPr sz="1100" b="0" u="none">
                <a:latin typeface="Avenir"/>
              </a:rPr>
              <a:t>• Disable the following file actions in the context menu and in preview if available when the co-editing session is in progress.</a:t>
            </a:r>
          </a:p>
          <a:p>
            <a:pPr lvl="1"/>
            <a:r>
              <a:rPr sz="1100" b="0" u="none">
                <a:latin typeface="Avenir"/>
              </a:rPr>
              <a:t>• Rename</a:t>
            </a:r>
          </a:p>
          <a:p>
            <a:pPr lvl="1"/>
            <a:r>
              <a:rPr sz="1100" b="0" u="none">
                <a:latin typeface="Avenir"/>
              </a:rPr>
              <a:t>• Move</a:t>
            </a:r>
          </a:p>
          <a:p>
            <a:pPr lvl="1"/>
            <a:r>
              <a:rPr sz="1100" b="0" u="none">
                <a:latin typeface="Avenir"/>
              </a:rPr>
              <a:t>• Delete</a:t>
            </a:r>
          </a:p>
          <a:p>
            <a:pPr/>
            <a:r>
              <a:rPr sz="1100" b="0" u="none">
                <a:latin typeface="Avenir"/>
              </a:rPr>
              <a:t>• The proper tooltip should indicate that the action is disabled as the file is being edited.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CFS-67870</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r>
              <a:rPr sz="1100" b="0" u="none">
                <a:latin typeface="Avenir"/>
              </a:rP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r>
              <a:rPr sz="1100" b="0" u="none">
                <a:latin typeface="Avenir"/>
              </a:rPr>
              <a:t>• While creating an upload request instance, allow users to mark a document as optional or remove the document from a template.</a:t>
            </a:r>
          </a:p>
          <a:p>
            <a:pPr/>
            <a:r>
              <a:rPr sz="1100" b="0" u="none">
                <a:latin typeface="Avenir"/>
              </a:rP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When uploading via an Upload Request, the upload goes directly to CFS nodes instead of to EOS (like regular uploads) which limits our ability to support large file uploads and scale the service.</a:t>
            </a:r>
          </a:p>
          <a:p>
            <a:pPr>
              <a:spcAft>
                <a:spcPts val="600"/>
              </a:spcAft>
            </a:pPr>
            <a:r>
              <a:rPr sz="1100" b="1" u="none">
                <a:latin typeface="Avenir"/>
              </a:rPr>
              <a:t>User Story</a:t>
            </a:r>
          </a:p>
          <a:p>
            <a:pPr>
              <a:spcAft>
                <a:spcPts val="600"/>
              </a:spcAft>
            </a:pPr>
            <a:r>
              <a:rPr sz="1100" b="0" u="none">
                <a:latin typeface="Avenir"/>
              </a:rPr>
              <a:t>As an uploader, I want to upload large files quickly so that I can finish my upload request</a:t>
            </a:r>
          </a:p>
          <a:p>
            <a:pPr>
              <a:spcAft>
                <a:spcPts val="600"/>
              </a:spcAft>
            </a:pPr>
            <a:r>
              <a:rPr sz="1100" b="1" u="none">
                <a:latin typeface="Avenir"/>
              </a:rPr>
              <a:t>Feature Description</a:t>
            </a:r>
          </a:p>
          <a:p>
            <a:pPr/>
            <a:r>
              <a:rPr sz="1100" b="0" u="none">
                <a:latin typeface="Avenir"/>
              </a:rPr>
              <a:t>• Upload directly to EOS instead of CFS</a:t>
            </a:r>
          </a:p>
          <a:p>
            <a:pPr/>
            <a:r>
              <a:rPr sz="1100" b="0" u="none">
                <a:latin typeface="Avenir"/>
              </a:rPr>
              <a:t>• Increase file size support to multi-GB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r>
              <a:rPr sz="1100" b="0" u="none">
                <a:latin typeface="Avenir"/>
              </a:rPr>
              <a:t>• Issues view - Count of rendered items in the list is displayed</a:t>
            </a:r>
          </a:p>
          <a:p>
            <a:pPr lvl="1"/>
            <a:r>
              <a:rPr sz="1100" b="0" u="none">
                <a:latin typeface="Avenir"/>
              </a:rPr>
              <a:t>• Ideally we show displayed and total counts</a:t>
            </a:r>
          </a:p>
          <a:p>
            <a:pPr lvl="1"/>
            <a:r>
              <a:rPr sz="1100" b="0" u="none">
                <a:latin typeface="Avenir"/>
              </a:rPr>
              <a:t>• For example, if there is 10,000 issues in "open status", but I can only display 5,000, the following count should be displayed</a:t>
            </a:r>
          </a:p>
          <a:p>
            <a:pPr lvl="2"/>
            <a:r>
              <a:rPr sz="1100" b="0" u="none">
                <a:latin typeface="Avenir"/>
              </a:rPr>
              <a:t>• 5,000 of 10,000</a:t>
            </a:r>
          </a:p>
          <a:p>
            <a:pPr/>
            <a:r>
              <a:rPr sz="1100" b="0" u="none">
                <a:latin typeface="Avenir"/>
              </a:rPr>
              <a:t>• SC view - Count of rendered items in the list is displayed</a:t>
            </a:r>
          </a:p>
          <a:p>
            <a:pPr lvl="1"/>
            <a:r>
              <a:rPr sz="1100" b="0" u="none">
                <a:latin typeface="Avenir"/>
              </a:rPr>
              <a:t>• Ideally we show displayed and total counts</a:t>
            </a:r>
          </a:p>
          <a:p>
            <a:pPr lvl="1"/>
            <a:r>
              <a:rPr sz="1100" b="0" u="none">
                <a:latin typeface="Avenir"/>
              </a:rPr>
              <a:t>• For example, if there is 10,000 locations with sensitive content in the current filter, but I can only display 5,000, the following count should be displayed</a:t>
            </a:r>
          </a:p>
          <a:p>
            <a:pPr lvl="2"/>
            <a:r>
              <a:rPr sz="1100" b="0" u="none">
                <a:latin typeface="Avenir"/>
              </a:rPr>
              <a:t>• 5,000 of 10,000</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r>
              <a:rPr sz="1100" b="0" u="none">
                <a:latin typeface="Avenir"/>
              </a:rPr>
              <a:t>1. Upgrade to DocuSign API version 2.1 and ensure compatibility with the current integration.</a:t>
            </a:r>
          </a:p>
          <a:p>
            <a:pPr/>
            <a:r>
              <a:rPr sz="1100" b="0" u="none">
                <a:latin typeface="Avenir"/>
              </a:rPr>
              <a:t>2. Implement support for handling files up to 52 MB using chunked uploads.</a:t>
            </a:r>
          </a:p>
          <a:p>
            <a:pPr/>
            <a:r>
              <a:rPr sz="1100" b="0" u="none">
                <a:latin typeface="Avenir"/>
              </a:rPr>
              <a:t>3. Develop and deploy a pop-up notification feature to alert users when attempting to upload files larger than the allowed limits.</a:t>
            </a:r>
          </a:p>
          <a:p>
            <a:pPr/>
            <a:r>
              <a:rPr sz="1100" b="0" u="none">
                <a:latin typeface="Avenir"/>
              </a:rPr>
              <a:t>4. Perform thorough testing to validate the new functionality and pop-up notifications.</a:t>
            </a:r>
          </a:p>
          <a:p>
            <a:pPr/>
            <a:r>
              <a:rPr sz="1100" b="0" u="none">
                <a:latin typeface="Avenir"/>
              </a:rP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r>
              <a:rPr sz="1100" b="0" u="none">
                <a:latin typeface="Avenir"/>
              </a:rP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r>
              <a:rPr sz="1100" b="0" u="none">
                <a:latin typeface="Avenir"/>
              </a:rPr>
              <a:t>• Sync Status Updates from Secure &amp; Govern to ServiceNow: Allow updates made to the ticket status in Secure &amp; Govern (if any) to sync back to ServiceNow. This ensures that both platforms maintain a consistent view of the ticket’s current state.</a:t>
            </a:r>
          </a:p>
          <a:p>
            <a:pPr/>
            <a:r>
              <a:rPr sz="1100" b="0" u="none">
                <a:latin typeface="Avenir"/>
              </a:rPr>
              <a:t>• Reduce Communication Gaps: The sync helps eliminate communication gaps, ensuring that teams using Secure &amp; Govern can see the latest ticket status without needing to switch platforms.</a:t>
            </a:r>
          </a:p>
          <a:p>
            <a:pPr/>
            <a:r>
              <a:rPr sz="1100" b="0" u="none">
                <a:latin typeface="Avenir"/>
              </a:rP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r>
              <a:rPr sz="1100" b="0" u="none">
                <a:latin typeface="Avenir"/>
              </a:rPr>
              <a:t>• Clickable Ticket Link: Make the ticket ID or title clickable to open the full ServiceNow ticket in a new window or tab. This provides quick access to the full ticket details if more in-depth review or actions are needed.</a:t>
            </a:r>
          </a:p>
          <a:p>
            <a:pPr/>
            <a:r>
              <a:rPr sz="1100" b="0" u="none">
                <a:latin typeface="Avenir"/>
              </a:rPr>
              <a:t>• Live Status Updates in Pane: Ensure that the ticket status in the third pane updates in real-time (via the bidirectional sync) so that users have an up-to-date view of the issue’s progress.</a:t>
            </a:r>
          </a:p>
          <a:p>
            <a:pPr/>
            <a:r>
              <a:rPr sz="1100" b="0" u="none">
                <a:latin typeface="Avenir"/>
              </a:rP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r>
              <a:rPr sz="1100" b="0" u="none">
                <a:latin typeface="Avenir"/>
              </a:rPr>
              <a:t>• Streamlined Incident Management: By integrating status updates and a visual display of ServiceNow tickets in Secure &amp; Govern, incident management becomes more streamlined, as users can track and respond to incidents directly.</a:t>
            </a:r>
          </a:p>
          <a:p>
            <a:pPr/>
            <a:r>
              <a:rPr sz="1100" b="0" u="none">
                <a:latin typeface="Avenir"/>
              </a:rPr>
              <a:t>• Improved Transparency and Communication: Both the security and IT teams gain access to the latest status, improving transparency and collaboration. Secure &amp; Govern users can see real-time ticket information without accessing ServiceNow directly.</a:t>
            </a:r>
          </a:p>
          <a:p>
            <a:pPr/>
            <a:r>
              <a:rPr sz="1100" b="0" u="none">
                <a:latin typeface="Avenir"/>
              </a:rP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r>
              <a:rPr sz="1100" b="0" u="none">
                <a:latin typeface="Avenir"/>
              </a:rPr>
              <a:t>• Inefficiency: Without the ability to import folders directly, users must manually select files one by one. This process is cumbersome, particularly when dealing with large data sets.</a:t>
            </a:r>
          </a:p>
          <a:p>
            <a:pPr/>
            <a:r>
              <a:rPr sz="1100" b="0" u="none">
                <a:latin typeface="Avenir"/>
              </a:rPr>
              <a:t>• Loss of Folder Structure: When users import individual files, the original folder structure from G Drive isn’t maintained, making it challenging to organize content in Egnyte as it was originally structured.</a:t>
            </a:r>
          </a:p>
          <a:p>
            <a:pPr/>
            <a:r>
              <a:rPr sz="1100" b="0" u="none">
                <a:latin typeface="Avenir"/>
              </a:rPr>
              <a:t>• Time-Consuming Workflow: Reconstructing folders and re-uploading files separately adds time to workflows and increases the chance of errors, such as missing files or misplacement.</a:t>
            </a:r>
          </a:p>
          <a:p>
            <a:pPr/>
            <a:r>
              <a:rPr sz="1100" b="0" u="none">
                <a:latin typeface="Avenir"/>
              </a:rP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r>
              <a:rPr sz="1100" b="0" u="none">
                <a:latin typeface="Avenir"/>
              </a:rPr>
              <a:t>1. Folder Selection Interface</a:t>
            </a:r>
          </a:p>
          <a:p>
            <a:pPr lvl="1"/>
            <a:r>
              <a:rPr sz="1100" b="0" u="none">
                <a:latin typeface="Avenir"/>
              </a:rPr>
              <a:t>• UI Enhancement for Folder Selection: Modify the existing import interface to allow users to navigate and select folders within G Drive, not just files. This interface might include a tree-view or expandable list of folders, making it easy to locate and select entire folders.</a:t>
            </a:r>
          </a:p>
          <a:p>
            <a:pPr lvl="1"/>
            <a:r>
              <a:rPr sz="1100" b="0" u="none">
                <a:latin typeface="Avenir"/>
              </a:rPr>
              <a:t>• Multi-Select Capability: Enable users to select one or more folders simultaneously if they need to import multiple folder structures.</a:t>
            </a:r>
          </a:p>
          <a:p>
            <a:pPr/>
            <a:r>
              <a:rPr sz="1100" b="0" u="none">
                <a:latin typeface="Avenir"/>
              </a:rPr>
              <a:t>2. Preservation of Folder Structure</a:t>
            </a:r>
          </a:p>
          <a:p>
            <a:pPr lvl="1"/>
            <a:r>
              <a:rPr sz="1100" b="0" u="none">
                <a:latin typeface="Avenir"/>
              </a:rPr>
              <a:t>• Recursive Import: Ensure that subfolders and nested files within the selected folder are automatically included in the import. This requires the system to identify and copy the entire folder hierarchy as it exists in G Drive.</a:t>
            </a:r>
          </a:p>
          <a:p>
            <a:pPr lvl="1"/>
            <a:r>
              <a:rPr sz="1100" b="0" u="none">
                <a:latin typeface="Avenir"/>
              </a:rPr>
              <a:t>• Structure Replication in Egnyte: Once imported, the folder and subfolder structure should be mirrored in Egnyte, preserving the organization exactly as it was in G Drive. This step reduces the need for users to reorganize content after import.</a:t>
            </a:r>
          </a:p>
          <a:p>
            <a:pPr/>
            <a:r>
              <a:rPr sz="1100" b="0" u="none">
                <a:latin typeface="Avenir"/>
              </a:rPr>
              <a:t>3. Seamless Integration with Egnyte</a:t>
            </a:r>
          </a:p>
          <a:p>
            <a:pPr lvl="1"/>
            <a:r>
              <a:rPr sz="1100" b="0" u="none">
                <a:latin typeface="Avenir"/>
              </a:rPr>
              <a:t>• Compatibility with Egnyte’s Folder Permissions: As folders are imported, they should align with Egnyte’s permissions model. For example, administrators may set default permissions for imported folders, or the system could prompt the user to define folder permissions as needed.</a:t>
            </a:r>
          </a:p>
          <a:p>
            <a:pPr lvl="1"/>
            <a:r>
              <a:rPr sz="1100" b="0" u="none">
                <a:latin typeface="Avenir"/>
              </a:rPr>
              <a:t>• Confirmation and Summary Screen: After selection, a summary screen should display the chosen folders and an estimated time for import. This feature allows users to confirm that they’re importing the correct data.</a:t>
            </a:r>
          </a:p>
          <a:p>
            <a:pPr/>
            <a:r>
              <a:rPr sz="1100" b="0" u="none">
                <a:latin typeface="Avenir"/>
              </a:rPr>
              <a:t>4. Benefits of the Solution</a:t>
            </a:r>
          </a:p>
          <a:p>
            <a:pPr lvl="1"/>
            <a:r>
              <a:rPr sz="1100" b="0" u="none">
                <a:latin typeface="Avenir"/>
              </a:rPr>
              <a:t>• Improved Efficiency: With folder selection, users can import organized data in bulk, reducing time spent on manual file selection and reorganization.</a:t>
            </a:r>
          </a:p>
          <a:p>
            <a:pPr lvl="1"/>
            <a:r>
              <a:rPr sz="1100" b="0" u="none">
                <a:latin typeface="Avenir"/>
              </a:rPr>
              <a:t>• Enhanced User Experience: The solution streamlines the import process, making it more user-friendly and reducing steps required to transfer content.</a:t>
            </a:r>
          </a:p>
          <a:p>
            <a:pPr lvl="1"/>
            <a:r>
              <a:rPr sz="1100" b="0" u="none">
                <a:latin typeface="Avenir"/>
              </a:rPr>
              <a:t>• Reduced Errors and Rework: By preserving the folder structure, users minimize the risk of disorganized files and maintain consistency across G Drive and Egnyte.</a:t>
            </a:r>
          </a:p>
          <a:p>
            <a:pPr lvl="1"/>
            <a:r>
              <a:rPr sz="1100" b="0" u="none">
                <a:latin typeface="Avenir"/>
              </a:rPr>
              <a:t>• Increased Adoption of Import Feature: Providing this functionality encourages users to leverage the import tool more frequently, knowing it aligns with their workflow and reduces hassle.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r>
              <a:rPr sz="1100" b="0" u="none">
                <a:latin typeface="Avenir"/>
              </a:rP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Prepare designs to organise the application according to the best UX practices and adding the look and feel currently used in other Egnyte applications.</a:t>
            </a:r>
          </a:p>
          <a:p>
            <a:pPr/>
            <a:r>
              <a:rPr sz="1100" b="0" u="none">
                <a:latin typeface="Avenir"/>
              </a:rPr>
              <a:t>• For Q2 work on designs for several tabs:</a:t>
            </a:r>
          </a:p>
          <a:p>
            <a:pPr lvl="1"/>
            <a:r>
              <a:rPr sz="1100" b="0" u="none">
                <a:latin typeface="Avenir"/>
              </a:rPr>
              <a:t>• My Users</a:t>
            </a:r>
          </a:p>
          <a:p>
            <a:pPr lvl="1"/>
            <a:r>
              <a:rPr sz="1100" b="0" u="none">
                <a:latin typeface="Avenir"/>
              </a:rPr>
              <a:t>• User profile</a:t>
            </a:r>
          </a:p>
          <a:p>
            <a:pPr lvl="1"/>
            <a:r>
              <a:rPr sz="1100" b="0" u="none">
                <a:latin typeface="Avenir"/>
              </a:rPr>
              <a:t>• My Company</a:t>
            </a:r>
          </a:p>
          <a:p>
            <a:pPr lvl="1"/>
            <a:r>
              <a:rPr sz="1100" b="0" u="none">
                <a:latin typeface="Avenir"/>
              </a:rPr>
              <a:t>• Configuration</a:t>
            </a:r>
          </a:p>
          <a:p>
            <a:pPr lvl="1"/>
            <a:r>
              <a:rPr sz="1100" b="0" u="none">
                <a:latin typeface="Avenir"/>
              </a:rPr>
              <a:t>• Dashboard</a:t>
            </a:r>
          </a:p>
          <a:p>
            <a:pPr lvl="1"/>
            <a:r>
              <a:rPr sz="1100" b="0" u="none">
                <a:latin typeface="Avenir"/>
              </a:rPr>
              <a:t>• Contract link &amp; Pricing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as tasks in CFS [POC]</a:t>
            </a:r>
          </a:p>
        </p:txBody>
      </p:sp>
      <p:sp>
        <p:nvSpPr>
          <p:cNvPr id="3" name="Content Placeholder 2"/>
          <p:cNvSpPr>
            <a:spLocks noGrp="1"/>
          </p:cNvSpPr>
          <p:nvPr>
            <p:ph idx="1" sz="half"/>
          </p:nvPr>
        </p:nvSpPr>
        <p:spPr/>
        <p:txBody>
          <a:bodyPr/>
          <a:lstStyle/>
          <a:p>
            <a:pPr>
              <a:spcAft>
                <a:spcPts val="600"/>
              </a:spcAft>
            </a:pPr>
            <a:r>
              <a:rPr sz="1100" b="1" u="none">
                <a:latin typeface="Avenir"/>
              </a:rPr>
              <a:t>Motivation</a:t>
            </a:r>
          </a:p>
          <a:p>
            <a:pPr>
              <a:spcAft>
                <a:spcPts val="600"/>
              </a:spcAft>
            </a:pPr>
            <a:r>
              <a:rPr sz="1100" b="0" u="none">
                <a:latin typeface="Avenir"/>
              </a:rPr>
              <a:t>This epic is part of an effort to increase the visibility of S&amp;G product in CFS and to increase the adoption of S&amp;G features, especially for non-admin users. Issues are one of the candidates for showing them as tasks in CFS. This POC aims to provide a starting point for syncing other S&amp;G workflows that can be represented as tasks (e.g. folder reviews).</a:t>
            </a:r>
          </a:p>
          <a:p>
            <a:pPr>
              <a:spcAft>
                <a:spcPts val="600"/>
              </a:spcAft>
            </a:pPr>
            <a:r>
              <a:rPr sz="1100" b="1" u="none">
                <a:latin typeface="Avenir"/>
              </a:rPr>
              <a:t>Objectives</a:t>
            </a:r>
          </a:p>
          <a:p>
            <a:pPr>
              <a:spcAft>
                <a:spcPts val="600"/>
              </a:spcAft>
            </a:pPr>
            <a:r>
              <a:rPr sz="1100" b="0" u="none">
                <a:latin typeface="Avenir"/>
              </a:rPr>
              <a:t>Make issues appear under tasks in CFS. Syncing process can be periodic although investigate event-like mechanisms for syncing.</a:t>
            </a:r>
          </a:p>
          <a:p>
            <a:pPr>
              <a:spcAft>
                <a:spcPts val="600"/>
              </a:spcAft>
            </a:pPr>
            <a:r>
              <a:rPr sz="1100" b="0" u="none">
                <a:latin typeface="Avenir"/>
              </a:rPr>
              <a:t>Only delegated (assigned) issues are to be synced in order to limit the number of tasks visible to the user. Otherwise having some tenants/domains with the issue numbers in the order of 1M might flood the user with information and make working with tasks impossible.</a:t>
            </a:r>
          </a:p>
          <a:p>
            <a:pPr>
              <a:spcAft>
                <a:spcPts val="600"/>
              </a:spcAft>
            </a:pPr>
            <a:r>
              <a:rPr sz="1100" b="0" u="none">
                <a:latin typeface="Avenir"/>
              </a:rPr>
              <a:t>Tasks should appear under</a:t>
            </a:r>
            <a:r>
              <a:rPr sz="1100" b="0" u="none">
                <a:latin typeface="Avenir"/>
              </a:rPr>
              <a:t>tabs not {</a:t>
            </a:r>
            <a:r>
              <a:rPr sz="1100" b="0" u="none">
                <a:latin typeface="Avenir"/>
              </a:rPr>
              <a:t>}, because issues are detected by the system. Also for tasks shown inside workspaces the list of issue tasks should be filtered by workspace folders. Issues not located in any folder should not be displayed in workspace tasks.</a:t>
            </a:r>
          </a:p>
          <a:p>
            <a:pPr>
              <a:spcAft>
                <a:spcPts val="600"/>
              </a:spcAft>
            </a:pPr>
            <a:r>
              <a:rPr sz="1100" b="0" u="none">
                <a:latin typeface="Avenir"/>
              </a:rPr>
              <a:t>On clicking the issue task user should be redirected to S&amp;G to issues view with a single issue visible. S&amp;G page should be opened in a separate tab.</a:t>
            </a:r>
          </a:p>
          <a:p>
            <a:pPr>
              <a:spcAft>
                <a:spcPts val="600"/>
              </a:spcAft>
            </a:pPr>
            <a:r>
              <a:rPr sz="1100" b="0" u="none">
                <a:latin typeface="Avenir"/>
              </a:rPr>
              <a:t>Design the storage of tasks in such a way that it's possible in the future to show custom columns (like priority, detection rule name) and apply sorting and filtering by these columns. It should be possible to choose visible columns from the columns picker. The actual frontend mechanisms for selecting columns and backend mechanisms for filtering and sorting are out of scope. Also design the storage so that details of a task can be displayed in a popup/sidebar or fetched on demand from S&amp;G.</a:t>
            </a:r>
          </a:p>
          <a:p>
            <a:pPr>
              <a:spcAft>
                <a:spcPts val="600"/>
              </a:spcAft>
            </a:pPr>
            <a:r>
              <a:rPr sz="1100" b="0" u="none">
                <a:latin typeface="Avenir"/>
              </a:rPr>
              <a:t>Design the storage to support actions on an issue task possible to be triggered directly from CFS. The actual logic for the actions should be executed on S&amp;G side. The actions could allow dismissing, remediating and delegating the issues to someone else without leaving CFS. Actions will need to have contextual messages depending on issue type and issue state.</a:t>
            </a:r>
          </a:p>
          <a:p>
            <a:pPr>
              <a:spcAft>
                <a:spcPts val="600"/>
              </a:spcAft>
            </a:pPr>
            <a:r>
              <a:rPr sz="1100" b="1" u="none">
                <a:latin typeface="Avenir"/>
              </a:rPr>
              <a:t>Concerns</a:t>
            </a:r>
          </a:p>
          <a:p>
            <a:pPr>
              <a:spcAft>
                <a:spcPts val="600"/>
              </a:spcAft>
            </a:pPr>
            <a:r>
              <a:rPr sz="1100" b="0" u="none">
                <a:latin typeface="Avenir"/>
              </a:rPr>
              <a:t>With new auto remediation and auto delegation features it's possible that some clients will generate a lot of delegated issues. Right now only 2 paid clients have more than 1k delegated issues.</a:t>
            </a:r>
          </a:p>
          <a:p>
            <a:pPr>
              <a:spcAft>
                <a:spcPts val="600"/>
              </a:spcAft>
            </a:pPr>
            <a:r>
              <a:rPr sz="1100" b="0" u="none">
                <a:latin typeface="Avenir"/>
              </a:rPr>
              <a:t>Consider whether it's possible to add issue-specific features to tasks</a:t>
            </a:r>
          </a:p>
          <a:p>
            <a:pPr>
              <a:spcAft>
                <a:spcPts val="600"/>
              </a:spcAft>
            </a:pPr>
            <a:r>
              <a:rPr sz="1100" b="1" u="none">
                <a:latin typeface="Avenir"/>
              </a:rPr>
              <a:t>References</a:t>
            </a:r>
          </a:p>
          <a:p>
            <a:pPr>
              <a:spcAft>
                <a:spcPts val="600"/>
              </a:spcAft>
            </a:pPr>
            <a:r>
              <a:rPr sz="1100" b="0" u="none">
                <a:latin typeface="Avenir"/>
              </a:rPr>
              <a:t>Task object fields and values -</a:t>
            </a:r>
            <a:r>
              <a:rPr sz="1100" b="0" u="sng">
                <a:latin typeface="Avenir"/>
                <a:hlinkClick r:id="rId2"/>
              </a:rPr>
              <a:t>https://egnyte.atlassian.net/wiki/spaces/CFS/pages/1138294824/Task+model</a:t>
            </a:r>
          </a:p>
          <a:p>
            <a:pPr>
              <a:spcAft>
                <a:spcPts val="600"/>
              </a:spcAft>
            </a:pPr>
            <a:r>
              <a:rPr sz="1100" b="0" u="none">
                <a:latin typeface="Avenir"/>
              </a:rPr>
              <a:t>Original confluence overview -</a:t>
            </a:r>
            <a:r>
              <a:rPr sz="1100" b="0" u="sng">
                <a:latin typeface="Avenir"/>
                <a:hlinkClick r:id="rId3"/>
              </a:rPr>
              <a:t>https://egnyte.atlassian.net/wiki/spaces/DEL/pages/1178042554/Integrate+S+G+Tasks+into+CFS+Task+List</a:t>
            </a:r>
          </a:p>
          <a:p>
            <a:pPr>
              <a:spcAft>
                <a:spcPts val="600"/>
              </a:spcAft>
            </a:pPr>
            <a:r>
              <a:rPr sz="1100" b="0" u="none">
                <a:latin typeface="Avenir"/>
              </a:rPr>
              <a:t>Sensitive content review workflow proposal -</a:t>
            </a:r>
            <a:r>
              <a:rPr sz="1100" b="0" u="sng">
                <a:latin typeface="Avenir"/>
                <a:hlinkClick r:id="rId4"/>
              </a:rPr>
              <a:t>https://egnyte.atlassian.net/wiki/spaces/DEL/pages/1003978931/Sensitive+Content+Review+Workflows</a:t>
            </a:r>
          </a:p>
          <a:p>
            <a:pPr>
              <a:spcAft>
                <a:spcPts val="600"/>
              </a:spcAft>
            </a:pPr>
            <a:r>
              <a:rPr sz="1100" b="0" u="none">
                <a:latin typeface="Avenir"/>
              </a:rPr>
              <a:t>S&amp;G tasks data model -</a:t>
            </a:r>
            <a:r>
              <a:rPr sz="1100" b="0" u="sng">
                <a:latin typeface="Avenir"/>
                <a:hlinkClick r:id="rId5"/>
              </a:rPr>
              <a:t>https://egnyte.atlassian.net/wiki/spaces/DEL/pages/1140031504/Data+model+for+folder+review+and+issue+tasks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6"/>
              </a:rPr>
              <a:t>View in Productboard</a:t>
            </a:r>
          </a:p>
        </p:txBody>
      </p:sp>
      <p:sp>
        <p:nvSpPr>
          <p:cNvPr id="6" name="Text Placeholder 5"/>
          <p:cNvSpPr>
            <a:spLocks noGrp="1"/>
          </p:cNvSpPr>
          <p:nvPr>
            <p:ph type="body" idx="12" sz="quarter"/>
          </p:nvPr>
        </p:nvSpPr>
        <p:spPr/>
        <p:txBody>
          <a:bodyPr/>
          <a:lstStyle/>
          <a:p>
            <a:r>
              <a:rPr sz="1100">
                <a:latin typeface="Avenir"/>
                <a:hlinkClick r:id="rId7"/>
              </a:rPr>
              <a:t>DEL-43484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r>
              <a:rPr sz="1100" b="0" u="none">
                <a:latin typeface="Avenir"/>
              </a:rPr>
              <a:t>• Original file location (domain and path)</a:t>
            </a:r>
          </a:p>
          <a:p>
            <a:pPr/>
            <a:r>
              <a:rPr sz="1100" b="0" u="none">
                <a:latin typeface="Avenir"/>
              </a:rP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Preview Analytics</a:t>
            </a:r>
          </a:p>
        </p:txBody>
      </p:sp>
      <p:sp>
        <p:nvSpPr>
          <p:cNvPr id="3" name="Content Placeholder 2"/>
          <p:cNvSpPr>
            <a:spLocks noGrp="1"/>
          </p:cNvSpPr>
          <p:nvPr>
            <p:ph idx="1" sz="half"/>
          </p:nvPr>
        </p:nvSpPr>
        <p:spPr/>
        <p:txBody>
          <a:bodyPr/>
          <a:lstStyle/>
          <a:p>
            <a:pPr>
              <a:spcAft>
                <a:spcPts val="600"/>
              </a:spcAft>
            </a:pPr>
            <a:r>
              <a:rPr sz="1100" b="1" u="none">
                <a:latin typeface="Avenir"/>
              </a:rPr>
              <a:t>Problem To Solve</a:t>
            </a:r>
          </a:p>
          <a:p>
            <a:pPr>
              <a:spcAft>
                <a:spcPts val="600"/>
              </a:spcAft>
            </a:pPr>
            <a:r>
              <a:rPr sz="1100" b="0" u="none">
                <a:latin typeface="Avenir"/>
              </a:rPr>
              <a:t>Team managers lack insights into how users engage with important documents like training materials, limiting their ability to assess content effectiveness and improve user engagement.</a:t>
            </a:r>
          </a:p>
          <a:p>
            <a:pPr>
              <a:spcAft>
                <a:spcPts val="600"/>
              </a:spcAft>
            </a:pPr>
            <a:r>
              <a:rPr sz="1100" b="1" u="none">
                <a:latin typeface="Avenir"/>
              </a:rPr>
              <a:t>User Story</a:t>
            </a:r>
          </a:p>
          <a:p>
            <a:pPr>
              <a:spcAft>
                <a:spcPts val="600"/>
              </a:spcAft>
            </a:pPr>
            <a:r>
              <a:rPr sz="1100" b="0" u="none">
                <a:latin typeface="Avenir"/>
              </a:rPr>
              <a:t>As a team manager, I want to see how much time users spend on individual pages of PDF documents so I can evaluate document usefulness and identify areas needing more attention.</a:t>
            </a:r>
          </a:p>
          <a:p>
            <a:pPr>
              <a:spcAft>
                <a:spcPts val="600"/>
              </a:spcAft>
            </a:pPr>
            <a:r>
              <a:rPr sz="1100" b="1" u="none">
                <a:latin typeface="Avenir"/>
              </a:rPr>
              <a:t>Feature Description</a:t>
            </a:r>
          </a:p>
          <a:p>
            <a:pPr>
              <a:spcAft>
                <a:spcPts val="600"/>
              </a:spcAft>
            </a:pPr>
            <a:r>
              <a:rPr sz="1100" b="0" u="none">
                <a:latin typeface="Avenir"/>
              </a:rPr>
              <a:t>Enable preview analytics tracking on mobile by capturing time spent on PDFs. Mobile will collect heartbeat data (user ID, group ID, object ID, page number) to ensure time spent on documents is included in the webUI insights. Phase 1 is limited to PDFs, with a file-agnostic method planned for future reuse.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IOS-13443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r>
              <a:rPr sz="1100" b="0" u="none">
                <a:latin typeface="Avenir"/>
              </a:rPr>
              <a:t>1. Widget Display and Interaction -As a user, I want to view widgets like Egnyte Copilot, Bookmarks, Recent Files, and Project Folders, on the homepage so that I can quickly access relevant content and actions.</a:t>
            </a:r>
          </a:p>
          <a:p>
            <a:pPr/>
            <a:r>
              <a:rPr sz="1100" b="0" u="none">
                <a:latin typeface="Avenir"/>
              </a:rPr>
              <a:t>2. Quick Access Links -As a user, I want to have quick access links on the homepage for actions I often perform like File Upload, and mobile-specific features like Smart Upload updates, so that I can perform tasks efficiently from the homepage.</a:t>
            </a:r>
          </a:p>
          <a:p>
            <a:pPr/>
            <a:r>
              <a:rPr sz="1100" b="0" u="none">
                <a:latin typeface="Avenir"/>
              </a:rPr>
              <a:t>3. Widget Customization -As a user, I want to be able to customize my homepage by showing or hiding specific widgets so that my homepage displays only the information and tools I need.</a:t>
            </a:r>
          </a:p>
          <a:p>
            <a:pPr/>
            <a:r>
              <a:rPr sz="1100" b="0" u="none">
                <a:latin typeface="Avenir"/>
              </a:rP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r>
              <a:rPr sz="1100" b="0" u="none">
                <a:latin typeface="Avenir"/>
              </a:rPr>
              <a:t>• Tenant ID</a:t>
            </a:r>
          </a:p>
          <a:p>
            <a:pPr/>
            <a:r>
              <a:rPr sz="1100" b="0" u="none">
                <a:latin typeface="Avenir"/>
              </a:rPr>
              <a:t>• Tenant name (nice to have)</a:t>
            </a:r>
          </a:p>
          <a:p>
            <a:pPr/>
            <a:r>
              <a:rPr sz="1100" b="0" u="none">
                <a:latin typeface="Avenir"/>
              </a:rPr>
              <a:t>• Policy state (enabled/disabled)</a:t>
            </a:r>
          </a:p>
          <a:p>
            <a:pPr/>
            <a:r>
              <a:rPr sz="1100" b="0" u="none">
                <a:latin typeface="Avenir"/>
              </a:rPr>
              <a:t>• Associated CC policies (policy ID)</a:t>
            </a:r>
          </a:p>
          <a:p>
            <a:pPr/>
            <a:r>
              <a:rPr sz="1100" b="0" u="none">
                <a:latin typeface="Avenir"/>
              </a:rPr>
              <a:t>• Associated sources (source ID)</a:t>
            </a:r>
          </a:p>
          <a:p>
            <a:pPr/>
            <a:r>
              <a:rPr sz="1100" b="0" u="none">
                <a:latin typeface="Avenir"/>
              </a:rPr>
              <a:t>• Number of files labeled</a:t>
            </a:r>
          </a:p>
          <a:p>
            <a:pPr/>
            <a:r>
              <a:rPr sz="1100" b="0" u="none">
                <a:latin typeface="Avenir"/>
              </a:rPr>
              <a:t>• Update schedule TBD (maybe every 24 hours)</a:t>
            </a:r>
          </a:p>
          <a:p>
            <a:pPr>
              <a:spcAft>
                <a:spcPts val="600"/>
              </a:spcAft>
            </a:pPr>
            <a:r>
              <a:rPr sz="1100" b="0" u="none">
                <a:latin typeface="Avenir"/>
              </a:rPr>
              <a:t>If it's built for generic doc labeling info:</a:t>
            </a:r>
          </a:p>
          <a:p>
            <a:pPr/>
            <a:r>
              <a:rPr sz="1100" b="0" u="none">
                <a:latin typeface="Avenir"/>
              </a:rPr>
              <a:t>• Mark individual patterns (yes/no)</a:t>
            </a:r>
          </a:p>
          <a:p>
            <a:pPr/>
            <a:r>
              <a:rPr sz="1100" b="0" u="none">
                <a:latin typeface="Avenir"/>
              </a:rPr>
              <a:t>• Write persistent labels (yes/no)</a:t>
            </a:r>
          </a:p>
          <a:p>
            <a:pPr/>
            <a:r>
              <a:rPr sz="1100" b="0" u="none">
                <a:latin typeface="Avenir"/>
              </a:rPr>
              <a:t>• Policy name</a:t>
            </a:r>
          </a:p>
          <a:p>
            <a:pPr/>
            <a:r>
              <a:rPr sz="1100" b="0" u="none">
                <a:latin typeface="Avenir"/>
              </a:rPr>
              <a:t>• Description</a:t>
            </a:r>
          </a:p>
          <a:p>
            <a:pPr>
              <a:spcAft>
                <a:spcPts val="600"/>
              </a:spcAft>
            </a:pPr>
            <a:r>
              <a:rPr sz="1100" b="0" u="none">
                <a:latin typeface="Avenir"/>
              </a:rPr>
              <a:t>Ideas:</a:t>
            </a:r>
          </a:p>
          <a:p>
            <a:pPr/>
            <a:r>
              <a:rPr sz="1100" b="0" u="none">
                <a:latin typeface="Avenir"/>
              </a:rPr>
              <a:t>• Make information available in admin panel</a:t>
            </a:r>
          </a:p>
          <a:p>
            <a:pPr lvl="1"/>
            <a:r>
              <a:rPr sz="1100" b="0" u="none">
                <a:latin typeface="Avenir"/>
              </a:rPr>
              <a:t>• This may be quick solution, but might only be for the SCII (and LPTR) labeling policy</a:t>
            </a:r>
          </a:p>
          <a:p>
            <a:pPr/>
            <a:r>
              <a:rPr sz="1100" b="0" u="none">
                <a:latin typeface="Avenir"/>
              </a:rPr>
              <a:t>• Make information available in BQ</a:t>
            </a:r>
          </a:p>
          <a:p>
            <a:pPr lvl="1"/>
            <a:r>
              <a:rPr sz="1100" b="0" u="none">
                <a:latin typeface="Avenir"/>
              </a:rPr>
              <a:t>• Would be usable by more teams (like the data team)</a:t>
            </a:r>
          </a:p>
          <a:p>
            <a:pPr lvl="1"/>
            <a:r>
              <a:rPr sz="1100" b="0" u="none">
                <a:latin typeface="Avenir"/>
              </a:rPr>
              <a:t>• Could be expanded to include all labeling policies</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Move /Copy redesign (Android)</a:t>
            </a:r>
          </a:p>
        </p:txBody>
      </p:sp>
      <p:sp>
        <p:nvSpPr>
          <p:cNvPr id="3" name="Content Placeholder 2"/>
          <p:cNvSpPr>
            <a:spLocks noGrp="1"/>
          </p:cNvSpPr>
          <p:nvPr>
            <p:ph idx="1" sz="half"/>
          </p:nvPr>
        </p:nvSpPr>
        <p:spPr/>
        <p:txBody>
          <a:bodyPr/>
          <a:lstStyle/>
          <a:p>
            <a:pPr>
              <a:spcAft>
                <a:spcPts val="600"/>
              </a:spcAft>
            </a:pPr>
            <a:r>
              <a:rPr sz="1100" b="1" u="none">
                <a:latin typeface="Avenir"/>
              </a:rPr>
              <a:t>Description:</a:t>
            </a:r>
          </a:p>
          <a:p>
            <a:pPr>
              <a:spcAft>
                <a:spcPts val="600"/>
              </a:spcAft>
            </a:pPr>
            <a:r>
              <a:rPr sz="1100" b="0" u="none">
                <a:latin typeface="Avenir"/>
              </a:rPr>
              <a:t>Redesigning move and copy workflow for files and folders to provide a more intuitive experience.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MOB-18003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Copilot Hub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Every organisation is producing additional information on a daily basis. This information is captured in forms of documents and is stored on Egnyte Platform. Employees find it hard to stay updated with this evolving information landscape.</a:t>
            </a:r>
          </a:p>
          <a:p>
            <a:pPr>
              <a:spcAft>
                <a:spcPts val="600"/>
              </a:spcAft>
            </a:pPr>
            <a:r>
              <a:rPr sz="1100" b="1" u="none">
                <a:latin typeface="Avenir"/>
              </a:rPr>
              <a:t>User Story:</a:t>
            </a:r>
          </a:p>
          <a:p>
            <a:pPr>
              <a:spcAft>
                <a:spcPts val="600"/>
              </a:spcAft>
            </a:pPr>
            <a:r>
              <a:rPr sz="1100" b="0" u="none">
                <a:latin typeface="Avenir"/>
              </a:rPr>
              <a:t>As a user, I want an easy way to discover and use the interface to interact with the KB and get relevant information.</a:t>
            </a:r>
          </a:p>
          <a:p>
            <a:pPr>
              <a:spcAft>
                <a:spcPts val="600"/>
              </a:spcAft>
            </a:pPr>
            <a:r>
              <a:rPr sz="1100" b="1" u="none">
                <a:latin typeface="Avenir"/>
              </a:rPr>
              <a:t>Feature Description:</a:t>
            </a:r>
          </a:p>
          <a:p>
            <a:pPr/>
            <a:r>
              <a:rPr sz="1100" b="0" u="none">
                <a:latin typeface="Avenir"/>
              </a:rPr>
              <a:t>• Knowledge base chat interface to be available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MOB-19307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 Ask Q&amp;A(Android)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It is tedious for users to review long documents and find relevant information. Ask Q&amp;A capability allows users to interact with the document.</a:t>
            </a:r>
          </a:p>
          <a:p>
            <a:pPr>
              <a:spcAft>
                <a:spcPts val="600"/>
              </a:spcAft>
            </a:pPr>
            <a:r>
              <a:rPr sz="1100" b="1" u="none">
                <a:latin typeface="Avenir"/>
              </a:rPr>
              <a:t>User Story:</a:t>
            </a:r>
          </a:p>
          <a:p>
            <a:pPr>
              <a:spcAft>
                <a:spcPts val="600"/>
              </a:spcAft>
            </a:pPr>
            <a:r>
              <a:rPr sz="1100" b="0" u="none">
                <a:latin typeface="Avenir"/>
              </a:rPr>
              <a:t>As a user, I want a convenient and interactive, AI-powered document Q&amp;A feature that allows me to ask questions (including suggestions and prompts) related to specific documents directly on my mobile device to get relevant information.</a:t>
            </a:r>
          </a:p>
          <a:p>
            <a:pPr>
              <a:spcAft>
                <a:spcPts val="600"/>
              </a:spcAft>
            </a:pPr>
            <a:r>
              <a:rPr sz="1100" b="1" u="none">
                <a:latin typeface="Avenir"/>
              </a:rPr>
              <a:t>Feature Description:</a:t>
            </a:r>
          </a:p>
          <a:p>
            <a:pPr/>
            <a:r>
              <a:rPr sz="1100" b="0" u="none">
                <a:latin typeface="Avenir"/>
              </a:rPr>
              <a:t>• Ask Q&amp;A feature to be available for text and image files for users to interact with files using prompts, suggestions and self-typed questions.</a:t>
            </a:r>
          </a:p>
          <a:p>
            <a:pPr/>
            <a:r>
              <a:rPr sz="1100" b="0" u="none">
                <a:latin typeface="Avenir"/>
              </a:rPr>
              <a:t>• Users can copy responses and provide feedback on responses generated.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MOB-17577</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iOS App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r>
              <a:rPr sz="1100" b="0" u="none">
                <a:latin typeface="Avenir"/>
              </a:rPr>
              <a:t>• Users should be able to use their devices with the Egnyte Mobile App as a TFA method</a:t>
            </a:r>
          </a:p>
          <a:p>
            <a:pPr/>
            <a:r>
              <a:rPr sz="1100" b="0" u="none">
                <a:latin typeface="Avenir"/>
              </a:rPr>
              <a:t>• A push notification should be presented to users, directing them to the mobile app</a:t>
            </a:r>
          </a:p>
          <a:p>
            <a:pPr/>
            <a:r>
              <a:rPr sz="1100" b="0" u="none">
                <a:latin typeface="Avenir"/>
              </a:rP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IOS-14110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r>
              <a:rPr sz="1100" b="0" u="none">
                <a:latin typeface="Avenir"/>
              </a:rPr>
              <a:t>• Provide aunified experiencefor prospects toexplore, trial, and upgrade planswithin and across PVIs.</a:t>
            </a:r>
          </a:p>
          <a:p>
            <a:pPr/>
            <a:r>
              <a:rPr sz="1100" b="0" u="none">
                <a:latin typeface="Avenir"/>
              </a:rPr>
              <a:t>• Expand {}self-service functionality{}, allowing users to start trials and upgrade plans independently while enabling sales to guide the process when needed.</a:t>
            </a:r>
          </a:p>
          <a:p>
            <a:pPr/>
            <a:r>
              <a:rPr sz="1100" b="0" u="none">
                <a:latin typeface="Avenir"/>
              </a:rPr>
              <a:t>• &lt;span data-color="var(~~-ds-text, #172b4d)"&gt;Improve &lt;/span&gt;{}plan discoverability and flexibility{}&lt;span data-color="var(~~-ds-text, #172b4d)"&gt;, making it easier for customers to evaluate and select the plan that best suits their needs.&lt;/span&gt;</a:t>
            </a:r>
          </a:p>
          <a:p>
            <a:pPr/>
            <a:r>
              <a:rPr sz="1100" b="0" u="none">
                <a:latin typeface="Avenir"/>
              </a:rP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r>
              <a:rPr sz="1100" b="0" u="none">
                <a:latin typeface="Avenir"/>
              </a:rPr>
              <a:t>1. Slow Folder Creation – Creating a new folder takes a significant amount of time, causing delays\.</a:t>
            </a:r>
          </a:p>
          <a:p>
            <a:pPr/>
            <a:r>
              <a:rPr sz="1100" b="0" u="none">
                <a:latin typeface="Avenir"/>
              </a:rP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r>
              <a:rPr sz="1100" b="0" u="none">
                <a:latin typeface="Avenir"/>
              </a:rP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r>
              <a:rPr sz="1100" b="0" u="none">
                <a:latin typeface="Avenir"/>
              </a:rPr>
              <a:t>1. Import the priority order along with the label definition</a:t>
            </a:r>
          </a:p>
          <a:p>
            <a:pPr/>
            <a:r>
              <a:rPr sz="1100" b="0" u="none">
                <a:latin typeface="Avenir"/>
              </a:rPr>
              <a:t>2. Sort the labels in UI based on the priority order, highest label will be on the top.</a:t>
            </a:r>
          </a:p>
          <a:p>
            <a:pPr/>
            <a:r>
              <a:rPr sz="1100" b="0" u="none">
                <a:latin typeface="Avenir"/>
              </a:rPr>
              <a:t>3. As Egnyte S&amp;G Document Labels allows to import the label definitions from more than one source, it is advisable to divide and sort the label based on the source and display the same in Document labels UI</a:t>
            </a:r>
          </a:p>
          <a:p>
            <a:pPr/>
            <a:r>
              <a:rPr sz="1100" b="0" u="none">
                <a:latin typeface="Avenir"/>
              </a:rP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r>
              <a:rPr sz="1100" b="0" u="none">
                <a:latin typeface="Avenir"/>
              </a:rPr>
              <a:t>• Review possible options</a:t>
            </a:r>
          </a:p>
          <a:p>
            <a:pPr/>
            <a:r>
              <a:rPr sz="1100" b="0" u="none">
                <a:latin typeface="Avenir"/>
              </a:rPr>
              <a:t>• Select the solution</a:t>
            </a:r>
          </a:p>
          <a:p>
            <a:pPr/>
            <a:r>
              <a:rPr sz="1100" b="0" u="none">
                <a:latin typeface="Avenir"/>
              </a:rPr>
              <a:t>• Coordinate with TechOPS and external teams to establish a contract</a:t>
            </a:r>
          </a:p>
          <a:p>
            <a:pPr/>
            <a:r>
              <a:rPr sz="1100" b="0" u="none">
                <a:latin typeface="Avenir"/>
              </a:rP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r>
              <a:rPr sz="1100" b="0" u="none">
                <a:latin typeface="Avenir"/>
              </a:rPr>
              <a:t>1. starting a trial</a:t>
            </a:r>
          </a:p>
          <a:p>
            <a:pPr/>
            <a:r>
              <a:rPr sz="1100" b="0" u="none">
                <a:latin typeface="Avenir"/>
              </a:rP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r>
              <a:rPr sz="1100" b="0" u="none">
                <a:latin typeface="Avenir"/>
              </a:rPr>
              <a:t>• deactivating the reseller user who created the trial domain and assigning a different user</a:t>
            </a:r>
          </a:p>
          <a:p>
            <a:pPr/>
            <a:r>
              <a:rPr sz="1100" b="0" u="none">
                <a:latin typeface="Avenir"/>
              </a:rPr>
              <a:t>• convertins a direct domain to MSP domain</a:t>
            </a:r>
          </a:p>
          <a:p>
            <a:pPr/>
            <a:r>
              <a:rPr sz="1100" b="0" u="none">
                <a:latin typeface="Avenir"/>
              </a:rPr>
              <a:t>• converting an MSP domain to direct domain</a:t>
            </a:r>
          </a:p>
          <a:p>
            <a:pPr/>
            <a:r>
              <a:rPr sz="1100" b="0" u="none">
                <a:latin typeface="Avenir"/>
              </a:rP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r>
              <a:rPr sz="1100" b="0" u="none">
                <a:latin typeface="Avenir"/>
              </a:rPr>
              <a:t>• New next to Settings, drives user to Subscription: Trial Add-Ons</a:t>
            </a:r>
          </a:p>
          <a:p>
            <a:pPr/>
            <a:r>
              <a:rPr sz="1100" b="0" u="none">
                <a:latin typeface="Avenir"/>
              </a:rP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r>
              <a:rPr sz="1100" b="0" u="none">
                <a:latin typeface="Avenir"/>
              </a:rPr>
              <a:t>• New widget on home page showing assigned tasks</a:t>
            </a:r>
          </a:p>
          <a:p>
            <a:pPr/>
            <a:r>
              <a:rPr sz="1100" b="0" u="none">
                <a:latin typeface="Avenir"/>
              </a:rPr>
              <a:t>• First iteration will include workflow tasks and assigned S&amp;G issues</a:t>
            </a:r>
          </a:p>
          <a:p>
            <a:pPr/>
            <a:r>
              <a:rPr sz="1100" b="0" u="none">
                <a:latin typeface="Avenir"/>
              </a:rP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As part of document-centric workflows, customers often want to create a "final" version of a document in PDF format.  Today that has to be done manually and then uploaded to Egnyte.</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r>
              <a:rPr sz="1100" b="0" u="none">
                <a:latin typeface="Avenir"/>
              </a:rPr>
              <a:t>• Add a new PDF Conversion step to the Automated Action step in workflows</a:t>
            </a:r>
          </a:p>
          <a:p>
            <a:pPr/>
            <a:r>
              <a:rPr sz="1100" b="0" u="none">
                <a:latin typeface="Avenir"/>
              </a:rPr>
              <a:t>• Enable this only when the customer has the PDF Add-On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Restricting CC and other scans on migration sources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DEL-44953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Async MA Client</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EMT-13743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Scanning improvements</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EMT-13611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Deltek Vantagepoint Connector</a:t>
            </a:r>
          </a:p>
        </p:txBody>
      </p:sp>
      <p:sp>
        <p:nvSpPr>
          <p:cNvPr id="3" name="Content Placeholder 2"/>
          <p:cNvSpPr>
            <a:spLocks noGrp="1"/>
          </p:cNvSpPr>
          <p:nvPr>
            <p:ph idx="1" sz="half"/>
          </p:nvPr>
        </p:nvSpPr>
        <p:spPr/>
        <p:txBody>
          <a:bodyPr/>
          <a:lstStyle/>
          <a:p>
            <a:pPr>
              <a:spcAft>
                <a:spcPts val="600"/>
              </a:spcAft>
            </a:pPr>
            <a:r>
              <a:rPr sz="1100" b="0" u="none">
                <a:latin typeface="Avenir"/>
              </a:rPr>
              <a:t>When a project is created in Deltek  vantagepoint, I would like a project folder to automatically be created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EMT-13768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PCC with Smart Cache (v2)</a:t>
            </a:r>
          </a:p>
        </p:txBody>
      </p:sp>
      <p:sp>
        <p:nvSpPr>
          <p:cNvPr id="3" name="Content Placeholder 2"/>
          <p:cNvSpPr>
            <a:spLocks noGrp="1"/>
          </p:cNvSpPr>
          <p:nvPr>
            <p:ph idx="1" sz="half"/>
          </p:nvPr>
        </p:nvSpPr>
        <p:spPr/>
        <p:txBody>
          <a:bodyPr/>
          <a:lstStyle/>
          <a:p>
            <a:pPr>
              <a:spcAft>
                <a:spcPts val="600"/>
              </a:spcAft>
            </a:pPr>
            <a:r>
              <a:rPr sz="1100" b="0" u="none">
                <a:latin typeface="Avenir"/>
              </a:rPr>
              <a:t>Automate deployment of Smart Cache in Azure/AWS and create remote desktop environment, so that construction customers who are unfamiliar with public cloud setup can easily provide a virtual environment for their users to work on Revit and GIS files.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r>
              <a:rPr sz="1100" b="0" u="none">
                <a:latin typeface="Avenir"/>
              </a:rPr>
              <a:t>• Possibility to search, sort and filter project list using project metadata,</a:t>
            </a:r>
          </a:p>
          <a:p>
            <a:pPr/>
            <a:r>
              <a:rPr sz="1100" b="0" u="none">
                <a:latin typeface="Avenir"/>
              </a:rPr>
              <a:t>• Possibility to create a new project from the project center context</a:t>
            </a:r>
          </a:p>
          <a:p>
            <a:pPr/>
            <a:r>
              <a:rPr sz="1100" b="0" u="none">
                <a:latin typeface="Avenir"/>
              </a:rP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CFS-64852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1-way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 I want to open team management view in the folders view  when I open from subfolder</a:t>
            </a:r>
          </a:p>
          <a:p>
            <a:pPr>
              <a:spcAft>
                <a:spcPts val="600"/>
              </a:spcAft>
            </a:pPr>
            <a:r>
              <a:rPr sz="1100" b="1" u="none">
                <a:latin typeface="Avenir"/>
              </a:rPr>
              <a:t>Feature Description</a:t>
            </a:r>
          </a:p>
          <a:p>
            <a:pPr>
              <a:spcAft>
                <a:spcPts val="600"/>
              </a:spcAft>
            </a:pPr>
            <a:r>
              <a:rPr sz="1100" b="0" u="none">
                <a:latin typeface="Avenir"/>
              </a:rPr>
              <a:t>• Manage Project Team - available for full permission users</a:t>
            </a:r>
          </a:p>
          <a:p>
            <a:pPr>
              <a:spcAft>
                <a:spcPts val="600"/>
              </a:spcAft>
            </a:pPr>
            <a:r>
              <a:rPr sz="1100" b="0" u="none">
                <a:latin typeface="Avenir"/>
              </a:rPr>
              <a:t>• Team management view in the folders view  when I open from subfolder</a:t>
            </a:r>
          </a:p>
          <a:p>
            <a:pPr>
              <a:spcAft>
                <a:spcPts val="600"/>
              </a:spcAft>
            </a:pPr>
            <a:r>
              <a:rPr sz="1100" b="0" u="none">
                <a:latin typeface="Avenir"/>
              </a:rPr>
              <a:t>•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CFS-67272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our system only allows us to assign the Controlled Document ID after the document is completed or during the process of making the document effective or importing it into the application. However, some customers have expressed the need for reserving the document ID while the document draft is still being worked on. This would allow them to assign the reserved document ID once the document is approved and ready to be made effective.</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or Egnyte domain admin or Category Manager</a:t>
            </a:r>
          </a:p>
          <a:p>
            <a:pPr>
              <a:spcAft>
                <a:spcPts val="600"/>
              </a:spcAft>
            </a:pPr>
            <a:r>
              <a:rPr sz="1100" b="0" u="none">
                <a:latin typeface="Avenir"/>
              </a:rPr>
              <a:t>I want the ability to reserve a Controlled Document ID even before the controlled document is created and approved</a:t>
            </a:r>
          </a:p>
          <a:p>
            <a:pPr>
              <a:spcAft>
                <a:spcPts val="600"/>
              </a:spcAft>
            </a:pPr>
            <a:r>
              <a:rPr sz="1100" b="0" u="none">
                <a:latin typeface="Avenir"/>
              </a:rPr>
              <a:t>So that I can use the reserved ID while making a document effective</a:t>
            </a:r>
          </a:p>
          <a:p>
            <a:pPr>
              <a:spcAft>
                <a:spcPts val="600"/>
              </a:spcAft>
            </a:pPr>
            <a:r>
              <a:rPr sz="1100" b="1" u="none">
                <a:latin typeface="Avenir"/>
              </a:rPr>
              <a:t>Feature Description</a:t>
            </a:r>
          </a:p>
          <a:p>
            <a:pPr>
              <a:spcAft>
                <a:spcPts val="600"/>
              </a:spcAft>
            </a:pPr>
            <a:r>
              <a:rPr sz="1100" b="0" u="none">
                <a:latin typeface="Avenir"/>
              </a:rPr>
              <a:t>This feature will allow the Category Manager and Admin users to reserve the Controlled Doc ID without making the document effective/future effective. Later, the user can use the reserved document ID when the document is ready to be made effective or imported into the Controlled Docs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Some forms of Controlled documents, such as validation Documents, brochures, and clinical trial protocols, do not have set expiration or end dates. Customers prefer not to have end dates for these types of documents.</a:t>
            </a:r>
          </a:p>
          <a:p>
            <a:pPr>
              <a:spcAft>
                <a:spcPts val="600"/>
              </a:spcAft>
            </a:pPr>
            <a:r>
              <a:rPr sz="1100" b="1" u="none">
                <a:latin typeface="Avenir"/>
              </a:rPr>
              <a:t>User Story:</a:t>
            </a:r>
          </a:p>
          <a:p>
            <a:pPr>
              <a:spcAft>
                <a:spcPts val="600"/>
              </a:spcAft>
            </a:pPr>
            <a:r>
              <a:rPr sz="1100" b="0" u="none">
                <a:latin typeface="Avenir"/>
              </a:rPr>
              <a:t>As an authorized Controlled Document Management app admin, Egnyte domain admin or Category Manager</a:t>
            </a:r>
          </a:p>
          <a:p>
            <a:pPr>
              <a:spcAft>
                <a:spcPts val="600"/>
              </a:spcAft>
            </a:pPr>
            <a:r>
              <a:rPr sz="1100" b="0" u="none">
                <a:latin typeface="Avenir"/>
              </a:rPr>
              <a:t>I want to be able to set the Effective until date to optional for a specific subcategory</a:t>
            </a:r>
          </a:p>
          <a:p>
            <a:pPr>
              <a:spcAft>
                <a:spcPts val="600"/>
              </a:spcAft>
            </a:pPr>
            <a:r>
              <a:rPr sz="1100" b="0" u="none">
                <a:latin typeface="Avenir"/>
              </a:rPr>
              <a:t>So that the users can leave the Effective until date blank while making documents effective/future effective for the selected subcategory</a:t>
            </a:r>
          </a:p>
          <a:p>
            <a:pPr>
              <a:spcAft>
                <a:spcPts val="600"/>
              </a:spcAft>
            </a:pPr>
            <a:r>
              <a:rPr sz="1100" b="1" u="none">
                <a:latin typeface="Avenir"/>
              </a:rPr>
              <a:t>Feature Description</a:t>
            </a:r>
          </a:p>
          <a:p>
            <a:pPr/>
            <a:r>
              <a:rPr sz="1100" b="0" u="none">
                <a:latin typeface="Avenir"/>
              </a:rPr>
              <a:t>• The admin users should have a setting to set the “Effective until” date optional for a specific subcategory. When available, the users can mark the Effective until date optional while making the documents effective/future effective.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Our Controlled Document Management application lacks features for managing deviations, CAPA (Corrective and Preventive Actions), and audits. Some potential customers have declined interest in using our app due to the existing gap in our system, and existing customers face challenges in efficiently managing these quality processes within Egnyte. This feature will unblock existing customers and allow us to engage in sales activities much more competitively.</a:t>
            </a:r>
          </a:p>
          <a:p>
            <a:pPr>
              <a:spcAft>
                <a:spcPts val="600"/>
              </a:spcAft>
            </a:pPr>
            <a:r>
              <a:rPr sz="1100" b="1" u="none">
                <a:latin typeface="Avenir"/>
              </a:rPr>
              <a:t>User Story</a:t>
            </a:r>
          </a:p>
          <a:p>
            <a:pPr>
              <a:spcAft>
                <a:spcPts val="600"/>
              </a:spcAft>
            </a:pPr>
            <a:r>
              <a:rPr sz="1100" b="0" u="none">
                <a:latin typeface="Avenir"/>
              </a:rPr>
              <a:t>As a member of my company's Quality team, I want to manage CAPAs, deviations, and audits using Egnyte's Controlled Docs application.</a:t>
            </a:r>
          </a:p>
          <a:p>
            <a:pPr>
              <a:spcAft>
                <a:spcPts val="600"/>
              </a:spcAft>
            </a:pPr>
            <a:r>
              <a:rPr sz="1100" b="1" u="none">
                <a:latin typeface="Avenir"/>
              </a:rPr>
              <a:t>Feature Description</a:t>
            </a:r>
          </a:p>
          <a:p>
            <a:pPr>
              <a:spcAft>
                <a:spcPts val="600"/>
              </a:spcAft>
            </a:pPr>
            <a:r>
              <a:rPr sz="1100" b="0" u="none">
                <a:latin typeface="Avenir"/>
              </a:rPr>
              <a:t>This feature allows Controlled Docs customers to manage deviations, CAPAs, and audits in Controlled Docs by enabling the creation of custom categories with configurable document statuses.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LS-4286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r>
              <a:rPr sz="1100" b="0" u="none">
                <a:latin typeface="Avenir"/>
              </a:rPr>
              <a:t>• Approach 2 - Scheduled Reviews from Permissions Tab and SC Tab</a:t>
            </a:r>
          </a:p>
          <a:p>
            <a:pPr lvl="1"/>
            <a:r>
              <a:rPr sz="1100" b="0" u="none">
                <a:latin typeface="Avenir"/>
              </a:rPr>
              <a:t>• Provide the ability to schedule permission reviews form the Permissions tab</a:t>
            </a:r>
          </a:p>
          <a:p>
            <a:pPr lvl="1"/>
            <a:r>
              <a:rPr sz="1100" b="0" u="none">
                <a:latin typeface="Avenir"/>
              </a:rPr>
              <a:t>• Provide the ability to schedule sensitive content reviews from the Sensitive Content tab.</a:t>
            </a:r>
          </a:p>
          <a:p>
            <a:pPr lvl="1"/>
            <a:r>
              <a:rPr sz="1100" b="0" u="none">
                <a:latin typeface="Avenir"/>
              </a:rPr>
              <a:t>• No centralized Reviews window</a:t>
            </a:r>
          </a:p>
          <a:p>
            <a:pPr lvl="1"/>
            <a:r>
              <a:rPr sz="1100" b="0" u="none">
                <a:latin typeface="Avenir"/>
              </a:rPr>
              <a:t>• Allow the user to enter the review start date, end date and review duration period</a:t>
            </a:r>
          </a:p>
          <a:p>
            <a:pPr lvl="2"/>
            <a:r>
              <a:rPr sz="1100" b="0" u="none">
                <a:latin typeface="Avenir"/>
              </a:rPr>
              <a:t>• For review duration period, we should provide a dropdown with the following options:</a:t>
            </a:r>
          </a:p>
          <a:p>
            <a:pPr lvl="3"/>
            <a:r>
              <a:rPr sz="1100" b="0" u="none">
                <a:latin typeface="Avenir"/>
              </a:rPr>
              <a:t>• Weekly (7 days)</a:t>
            </a:r>
          </a:p>
          <a:p>
            <a:pPr lvl="3"/>
            <a:r>
              <a:rPr sz="1100" b="0" u="none">
                <a:latin typeface="Avenir"/>
              </a:rPr>
              <a:t>• Monthly (30 days)</a:t>
            </a:r>
          </a:p>
          <a:p>
            <a:pPr lvl="3"/>
            <a:r>
              <a:rPr sz="1100" b="0" u="none">
                <a:latin typeface="Avenir"/>
              </a:rPr>
              <a:t>• Quarterly (90 days)</a:t>
            </a:r>
          </a:p>
          <a:p>
            <a:pPr lvl="3"/>
            <a:r>
              <a:rPr sz="1100" b="0" u="none">
                <a:latin typeface="Avenir"/>
              </a:rPr>
              <a:t>• Annual (1 year)</a:t>
            </a:r>
          </a:p>
          <a:p>
            <a:pPr lvl="3"/>
            <a:r>
              <a:rPr sz="1100" b="0" u="none">
                <a:latin typeface="Avenir"/>
              </a:rPr>
              <a:t>• Custom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r>
              <a:rPr sz="1100" b="0" u="none">
                <a:latin typeface="Avenir"/>
              </a:rPr>
              <a:t>• Egnyte option will be exposed on the top-level File Explorer context menu</a:t>
            </a:r>
          </a:p>
          <a:p>
            <a:pPr/>
            <a:r>
              <a:rPr sz="1100" b="0" u="none">
                <a:latin typeface="Avenir"/>
              </a:rP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r>
              <a:rPr sz="1100" b="0" u="none">
                <a:latin typeface="Avenir"/>
              </a:rPr>
              <a:t>• First-class application for the Desktop App (as compared to current widget approach)</a:t>
            </a:r>
          </a:p>
          <a:p>
            <a:pPr/>
            <a:r>
              <a:rPr sz="1100" b="0" u="none">
                <a:latin typeface="Avenir"/>
              </a:rP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r>
              <a:rPr sz="1100" b="0" u="none">
                <a:latin typeface="Avenir"/>
              </a:rPr>
              <a:t>1. AutoCAD</a:t>
            </a:r>
          </a:p>
          <a:p>
            <a:pPr/>
            <a:r>
              <a:rPr sz="1100" b="0" u="none">
                <a:latin typeface="Avenir"/>
              </a:rPr>
              <a:t>2. Civil 3D</a:t>
            </a:r>
          </a:p>
          <a:p>
            <a:pPr/>
            <a:r>
              <a:rPr sz="1100" b="0" u="none">
                <a:latin typeface="Avenir"/>
              </a:rPr>
              <a:t>3. Navis</a:t>
            </a:r>
          </a:p>
          <a:p>
            <a:pPr/>
            <a:r>
              <a:rPr sz="1100" b="0" u="none">
                <a:latin typeface="Avenir"/>
              </a:rPr>
              <a:t>4. Bluebeam</a:t>
            </a:r>
          </a:p>
          <a:p>
            <a:pPr/>
            <a:r>
              <a:rPr sz="1100" b="0" u="none">
                <a:latin typeface="Avenir"/>
              </a:rP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EGD-23096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1"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r>
              <a:rPr sz="1100" b="0" u="none">
                <a:latin typeface="Avenir"/>
              </a:rPr>
              <a:t>1. Adobe Premiere Pro</a:t>
            </a:r>
          </a:p>
          <a:p>
            <a:pPr/>
            <a:r>
              <a:rPr sz="1100" b="0" u="none">
                <a:latin typeface="Avenir"/>
              </a:rPr>
              <a:t>2. Illustrator</a:t>
            </a:r>
          </a:p>
          <a:p>
            <a:pPr/>
            <a:r>
              <a:rPr sz="1100" b="0" u="none">
                <a:latin typeface="Avenir"/>
              </a:rPr>
              <a:t>3. Photoshop</a:t>
            </a:r>
          </a:p>
          <a:p>
            <a:pPr/>
            <a:r>
              <a:rPr sz="1100" b="0" u="none">
                <a:latin typeface="Avenir"/>
              </a:rP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EGD-21559</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r>
              <a:rPr sz="1100" b="0" u="none">
                <a:latin typeface="Avenir"/>
              </a:rPr>
              <a:t>• Frontend - provide pause/restart option for published policies</a:t>
            </a:r>
          </a:p>
          <a:p>
            <a:pPr/>
            <a:r>
              <a:rPr sz="1100" b="0" u="none">
                <a:latin typeface="Avenir"/>
              </a:rP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DEL-44353</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53786"/>
            <a:ext cx="3873500" cy="2840566"/>
          </a:xfrm>
          <a:prstGeom prst="rect">
            <a:avLst/>
          </a:prstGeom>
        </p:spPr>
      </p:pic>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r>
              <a:rPr sz="1100" b="0" u="none">
                <a:latin typeface="Avenir"/>
              </a:rPr>
              <a:t>• Add multiple documents to a signature request</a:t>
            </a:r>
          </a:p>
          <a:p>
            <a:pPr/>
            <a:r>
              <a:rPr sz="1100" b="0" u="none">
                <a:latin typeface="Avenir"/>
              </a:rPr>
              <a:t>• Recipients see a consolidated set of the documents and sign them</a:t>
            </a:r>
          </a:p>
          <a:p>
            <a:pPr/>
            <a:r>
              <a:rPr sz="1100" b="0" u="none">
                <a:latin typeface="Avenir"/>
              </a:rP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r>
              <a:rPr sz="1100" b="0" u="none">
                <a:latin typeface="Avenir"/>
              </a:rPr>
              <a:t>• Use a template to send signature requests to a large number of recipients.</a:t>
            </a:r>
          </a:p>
          <a:p>
            <a:pPr/>
            <a:r>
              <a:rPr sz="1100" b="0" u="none">
                <a:latin typeface="Avenir"/>
              </a:rP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r>
              <a:rPr sz="1100" b="0" u="none">
                <a:latin typeface="Avenir"/>
              </a:rPr>
              <a:t>• The setting that controls folder update notification gets inherited to sub-folders until it finds the folder with a manually updated option.</a:t>
            </a:r>
          </a:p>
          <a:p>
            <a:pPr/>
            <a:r>
              <a:rPr sz="1100" b="0" u="none">
                <a:latin typeface="Avenir"/>
              </a:rPr>
              <a:t>• The setting that controls the sharing gets inherited to sub-folders until it finds the folder with a manually updated option.</a:t>
            </a:r>
          </a:p>
          <a:p>
            <a:pPr/>
            <a:r>
              <a:rPr sz="1100" b="0" u="none">
                <a:latin typeface="Avenir"/>
              </a:rPr>
              <a:t>• The setting that controls who can delete/move the folder does not get inherited at all.</a:t>
            </a:r>
          </a:p>
          <a:p>
            <a:pPr/>
            <a:r>
              <a:rPr sz="1100" b="0" u="none">
                <a:latin typeface="Avenir"/>
              </a:rP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r>
              <a:rPr sz="1100" b="0" u="none">
                <a:latin typeface="Avenir"/>
              </a:rPr>
              <a:t>• We need to have inheritance applicable for the setting that controls who can delete/move the folder.</a:t>
            </a:r>
          </a:p>
          <a:p>
            <a:pPr/>
            <a:r>
              <a:rPr sz="1100" b="0" u="none">
                <a:latin typeface="Avenir"/>
              </a:rP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lvl="1"/>
            <a:r>
              <a:rPr sz="1100" b="0" u="none">
                <a:latin typeface="Avenir"/>
              </a:rPr>
              <a:t>• If the user selects to disregard the manually overridden values, then the change will be propagated throughout the folder tree, ignoring any overrides.</a:t>
            </a:r>
          </a:p>
          <a:p>
            <a:pPr lvl="1"/>
            <a:r>
              <a:rPr sz="1100" b="0" u="none">
                <a:latin typeface="Avenir"/>
              </a:rPr>
              <a:t>• If the user selects not to disregard the manually overridden values, then the change will be propagated only until the 1st manual override is found. It is the same as what we have for sharing setting updates today.</a:t>
            </a:r>
          </a:p>
          <a:p>
            <a:pPr/>
            <a:r>
              <a:rPr sz="1100" b="0" u="none">
                <a:latin typeface="Avenir"/>
              </a:rPr>
              <a:t>• When the user copies/moves a folder, the folder options should get inherited from destination folder where the folder is copied/moved.</a:t>
            </a:r>
          </a:p>
          <a:p>
            <a:pPr lvl="1"/>
            <a:r>
              <a:rPr sz="1100" b="0" u="none">
                <a:latin typeface="Avenir"/>
              </a:rPr>
              <a:t>• We can provide an option for the user to decide if they want to apply folder options as per destination folder (default) or source folder.</a:t>
            </a:r>
          </a:p>
          <a:p>
            <a:pPr lvl="2"/>
            <a:r>
              <a:rPr sz="1100" b="0" u="none">
                <a:latin typeface="Avenir"/>
              </a:rPr>
              <a:t>• If the user choose the default option to apply folder options as per destination folder, the folder options will get inherited fron the destination folder where the folder is being copied/moved.</a:t>
            </a:r>
          </a:p>
          <a:p>
            <a:pPr lvl="1"/>
            <a:r>
              <a:rPr sz="1100" b="0" u="none">
                <a:latin typeface="Avenir"/>
              </a:rPr>
              <a:t>• if the user chooses to apply folder options as per the source folder, the folder options will get copied over as it happens today.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r>
              <a:rPr sz="1100" b="0" u="none">
                <a:latin typeface="Avenir"/>
              </a:rPr>
              <a:t>• Create a role  PUs Group Ownership, without allowing them to create groups on their own</a:t>
            </a:r>
          </a:p>
          <a:p>
            <a:pPr/>
            <a:r>
              <a:rPr sz="1100" b="0" u="none">
                <a:latin typeface="Avenir"/>
              </a:rPr>
              <a:t>• Possibility to add a group description</a:t>
            </a:r>
          </a:p>
          <a:p>
            <a:pPr/>
            <a:r>
              <a:rPr sz="1100" b="0" u="none">
                <a:latin typeface="Avenir"/>
              </a:rP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r>
              <a:rPr sz="1100" b="0" u="none">
                <a:latin typeface="Avenir"/>
              </a:rPr>
              <a:t>• The Egnyte Document Label stamping process shall be enhanced to skip signed PDFs from further labeling actions</a:t>
            </a:r>
          </a:p>
          <a:p>
            <a:pPr/>
            <a:r>
              <a:rPr sz="1100" b="0" u="none">
                <a:latin typeface="Avenir"/>
              </a:rP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DEL-45080</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r>
              <a:rPr sz="1100" b="0" u="none">
                <a:latin typeface="Avenir"/>
              </a:rPr>
              <a:t>• Create a new app scope for Purview label permissions only</a:t>
            </a:r>
          </a:p>
          <a:p>
            <a:pPr/>
            <a:r>
              <a:rPr sz="1100" b="0" u="none">
                <a:latin typeface="Avenir"/>
              </a:rP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1 (Control Number, Control Family, and Control Text)</a:t>
            </a:r>
          </a:p>
          <a:p>
            <a:pPr/>
            <a:r>
              <a:rPr sz="1100" b="0" u="none">
                <a:latin typeface="Avenir"/>
              </a:rPr>
              <a:t>• Mapping CMMC Level 1 controls to Egnyte capabilities</a:t>
            </a:r>
          </a:p>
          <a:p>
            <a:pPr/>
            <a:r>
              <a:rPr sz="1100" b="0" u="none">
                <a:latin typeface="Avenir"/>
              </a:rPr>
              <a:t>• Collecting evidence for CMMC Level 1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r>
              <a:rPr sz="1100" b="0" u="none">
                <a:latin typeface="Avenir"/>
              </a:rPr>
              <a:t>• Content pack for CMMC Level 2 (Control Number, Control Family, and Control Text)</a:t>
            </a:r>
          </a:p>
          <a:p>
            <a:pPr/>
            <a:r>
              <a:rPr sz="1100" b="0" u="none">
                <a:latin typeface="Avenir"/>
              </a:rPr>
              <a:t>• Mapping CMMC Level 2 controls to Egnyte capabilities</a:t>
            </a:r>
          </a:p>
          <a:p>
            <a:pPr/>
            <a:r>
              <a:rPr sz="1100" b="0" u="none">
                <a:latin typeface="Avenir"/>
              </a:rPr>
              <a:t>• Collecting evidence for CMMC Level 2 controls</a:t>
            </a:r>
          </a:p>
          <a:p>
            <a:pPr/>
            <a:r>
              <a:rPr sz="1100" b="0" u="none">
                <a:latin typeface="Avenir"/>
              </a:rP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r>
              <a:rPr sz="1100" b="0" u="none">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The trial registration pages must be updated to support Gen 4 plans (Starter, Essentials, Elite). Without this, we can’t launch them as the default on the website or enable free trials.</a:t>
            </a:r>
          </a:p>
          <a:p>
            <a:pPr>
              <a:spcAft>
                <a:spcPts val="600"/>
              </a:spcAft>
            </a:pPr>
            <a:r>
              <a:rPr sz="1100" b="1" u="none">
                <a:latin typeface="Avenir"/>
              </a:rPr>
              <a:t>User Story:</a:t>
            </a:r>
          </a:p>
          <a:p>
            <a:pPr>
              <a:spcAft>
                <a:spcPts val="600"/>
              </a:spcAft>
            </a:pPr>
            <a:r>
              <a:rPr sz="1100" b="0" u="none">
                <a:latin typeface="Avenir"/>
              </a:rPr>
              <a:t>As a prospect, I want a straightforward and easy way to start a free trial so I can evaluate the features and benefits of Egnyte’s new plans.</a:t>
            </a:r>
          </a:p>
          <a:p>
            <a:pPr>
              <a:spcAft>
                <a:spcPts val="600"/>
              </a:spcAft>
            </a:pPr>
            <a:r>
              <a:rPr sz="1100" b="1" u="none">
                <a:latin typeface="Avenir"/>
              </a:rPr>
              <a:t>Description:</a:t>
            </a:r>
          </a:p>
          <a:p>
            <a:pPr>
              <a:spcAft>
                <a:spcPts val="600"/>
              </a:spcAft>
            </a:pPr>
            <a:r>
              <a:rPr sz="1100" b="0" u="none">
                <a:latin typeface="Avenir"/>
              </a:rPr>
              <a:t>Update the registration pages with the latest features and trial inclusions to provide prospects with a seamless experience and make it easier to convert them into paying customers.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APPS-12215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879832" y="726519"/>
            <a:ext cx="3397535" cy="3495100"/>
          </a:xfrm>
          <a:prstGeom prst="rect">
            <a:avLst/>
          </a:prstGeom>
        </p:spPr>
      </p:pic>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GR-562</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2"/>
          <a:stretch>
            <a:fillRect/>
          </a:stretch>
        </p:blipFill>
        <p:spPr>
          <a:xfrm>
            <a:off x="5023398" y="726519"/>
            <a:ext cx="3110404" cy="3495100"/>
          </a:xfrm>
          <a:prstGeom prst="rect">
            <a:avLst/>
          </a:prstGeom>
        </p:spPr>
      </p:pic>
      <p:pic>
        <p:nvPicPr>
          <p:cNvPr id="9" name="Picture 8" descr="image.png"/>
          <p:cNvPicPr>
            <a:picLocks noChangeAspect="1"/>
          </p:cNvPicPr>
          <p:nvPr/>
        </p:nvPicPr>
        <p:blipFill>
          <a:blip r:embed="rId3"/>
          <a:stretch>
            <a:fillRect/>
          </a:stretch>
        </p:blipFill>
        <p:spPr>
          <a:xfrm>
            <a:off x="4641850" y="1413430"/>
            <a:ext cx="3873500" cy="2121278"/>
          </a:xfrm>
          <a:prstGeom prst="rect">
            <a:avLst/>
          </a:prstGeom>
        </p:spPr>
      </p:pic>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r>
              <a:rPr sz="1100" b="0" u="none">
                <a:latin typeface="Avenir"/>
              </a:rPr>
              <a:t>• We know that domains with 3 or more Integrations are much stickier.</a:t>
            </a:r>
          </a:p>
          <a:p>
            <a:pPr/>
            <a:r>
              <a:rPr sz="1100" b="0" u="none">
                <a:latin typeface="Avenir"/>
              </a:rPr>
              <a:t>• As part of the Onboarding experience, we are adding a question to the Admin Survey to determine what type of productivity tools they use. We will automatically enable the appropriate integrations (Google, MS, Slack)</a:t>
            </a:r>
          </a:p>
          <a:p>
            <a:pPr/>
            <a:r>
              <a:rPr sz="1100" b="0" u="none">
                <a:latin typeface="Avenir"/>
              </a:rPr>
              <a:t>• We will automatically enable other Integrations from the Egnyte App Store, based on the industry specified. Many integrations can't be enabled without input from the customer, so we will only enable a handful for each.</a:t>
            </a:r>
          </a:p>
          <a:p>
            <a:pPr/>
            <a:r>
              <a:rPr sz="1100" b="0" u="none">
                <a:latin typeface="Avenir"/>
              </a:rPr>
              <a:t>• Starting with the 5 industries called out in the App Store, we want to include these integrations if users select any of the following:</a:t>
            </a:r>
          </a:p>
          <a:p>
            <a:pPr lvl="1"/>
            <a:r>
              <a:rPr sz="1100" b="0" u="none">
                <a:latin typeface="Avenir"/>
              </a:rPr>
              <a:t>• Architecture, Engineering or Construction</a:t>
            </a:r>
          </a:p>
          <a:p>
            <a:pPr lvl="1"/>
            <a:r>
              <a:rPr sz="1100" b="0" u="none">
                <a:latin typeface="Avenir"/>
              </a:rPr>
              <a:t>• Financial Services</a:t>
            </a:r>
          </a:p>
          <a:p>
            <a:pPr lvl="1"/>
            <a:r>
              <a:rPr sz="1100" b="0" u="none">
                <a:latin typeface="Avenir"/>
              </a:rPr>
              <a:t>• Healthcare or Life Sciences</a:t>
            </a:r>
          </a:p>
          <a:p>
            <a:pPr lvl="1"/>
            <a:r>
              <a:rPr sz="1100" b="0" u="none">
                <a:latin typeface="Avenir"/>
              </a:rPr>
              <a:t>• Legal</a:t>
            </a:r>
          </a:p>
          <a:p>
            <a:pPr lvl="1"/>
            <a:r>
              <a:rPr sz="1100" b="0" u="none">
                <a:latin typeface="Avenir"/>
              </a:rPr>
              <a:t>• Media &amp; Entertainment</a:t>
            </a:r>
          </a:p>
          <a:p>
            <a:pPr lvl="1"/>
            <a:r>
              <a:rPr sz="1100" b="0" u="none">
                <a:latin typeface="Avenir"/>
              </a:rPr>
              <a:t>• Nice to Have: Gov, and possibly others</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4)</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r>
              <a:rPr sz="1100" b="0" u="none">
                <a:latin typeface="Avenir"/>
              </a:rPr>
              <a:t>• Various minor UI bug fixes, tooltips and alignment issues.</a:t>
            </a:r>
          </a:p>
          <a:p>
            <a:pPr/>
            <a:r>
              <a:rPr sz="1100" b="0" u="none">
                <a:latin typeface="Avenir"/>
              </a:rPr>
              <a:t>• Simplifying the Onboarding task list to make it more less daunting</a:t>
            </a:r>
          </a:p>
          <a:p>
            <a:pPr lvl="1"/>
            <a:r>
              <a:rPr sz="1100" b="0" u="none">
                <a:latin typeface="Avenir"/>
              </a:rPr>
              <a:t>• Consolidating the first 2-3 steps</a:t>
            </a:r>
          </a:p>
          <a:p>
            <a:pPr lvl="1"/>
            <a:r>
              <a:rPr sz="1100" b="0" u="none">
                <a:latin typeface="Avenir"/>
              </a:rPr>
              <a:t>• Consolidating "Try Desktop App and Mobile App"</a:t>
            </a:r>
          </a:p>
          <a:p>
            <a:pPr/>
            <a:r>
              <a:rPr sz="1100" b="0" u="none">
                <a:latin typeface="Avenir"/>
              </a:rPr>
              <a:t>• Automatically creating a Standard User in Teams/Starter so we can re-introduce the "Share Folder" step</a:t>
            </a:r>
          </a:p>
          <a:p>
            <a:pPr/>
            <a:r>
              <a:rPr sz="1100" b="0" u="none">
                <a:latin typeface="Avenir"/>
              </a:rPr>
              <a:t>• Animations for the Gamification Rewards</a:t>
            </a:r>
          </a:p>
          <a:p>
            <a:pPr/>
            <a:r>
              <a:rPr sz="1100" b="0" u="none">
                <a:latin typeface="Avenir"/>
              </a:rP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CFS-66581</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251668" y="726519"/>
            <a:ext cx="2653863" cy="3495100"/>
          </a:xfrm>
          <a:prstGeom prst="rect">
            <a:avLst/>
          </a:prstGeom>
        </p:spPr>
      </p:pic>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r>
              <a:rPr sz="1100" b="0" u="none">
                <a:latin typeface="Avenir"/>
              </a:rPr>
              <a:t>• Comprehensive styling, content, and UI updates to the top/header bar (CFS)</a:t>
            </a:r>
          </a:p>
          <a:p>
            <a:pPr/>
            <a:r>
              <a:rPr sz="1100" b="0" u="none">
                <a:latin typeface="Avenir"/>
              </a:rPr>
              <a:t>• Updates to the main (left) navigation styling (CFS)</a:t>
            </a:r>
          </a:p>
          <a:p>
            <a:pPr/>
            <a:r>
              <a:rPr sz="1100" b="0" u="none">
                <a:latin typeface="Avenir"/>
              </a:rPr>
              <a:t>• Introducing brand-new styling to menu buttons (CFS)</a:t>
            </a:r>
          </a:p>
          <a:p>
            <a:pPr/>
            <a:r>
              <a:rPr sz="1100" b="0" u="none">
                <a:latin typeface="Avenir"/>
              </a:rP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r>
              <a:rPr sz="1100" b="0" u="none">
                <a:latin typeface="Avenir"/>
              </a:rPr>
              <a:t>1. Refreshed top bar</a:t>
            </a:r>
          </a:p>
          <a:p>
            <a:pPr lvl="1"/>
            <a:r>
              <a:rPr sz="1100" b="0" u="none">
                <a:latin typeface="Avenir"/>
              </a:rPr>
              <a:t>1. New Egnyte logo</a:t>
            </a:r>
          </a:p>
          <a:p>
            <a:pPr lvl="1"/>
            <a:r>
              <a:rPr sz="1100" b="0" u="none">
                <a:latin typeface="Avenir"/>
              </a:rPr>
              <a:t>2. Plan name indicator (Final plan names are not yet determined, so we recommend implementing this with the ability to hide it.)</a:t>
            </a:r>
          </a:p>
          <a:p>
            <a:pPr lvl="1"/>
            <a:r>
              <a:rPr sz="1100" b="0" u="none">
                <a:latin typeface="Avenir"/>
              </a:rPr>
              <a:t>3. Background gradient in the top bar (Initially, we will implement a single gradient, with specific values provided in Figma. Ultimately, each new-generation plan should have a distinct background gradient.)</a:t>
            </a:r>
          </a:p>
          <a:p>
            <a:pPr lvl="1"/>
            <a:r>
              <a:rPr sz="1100" b="0" u="none">
                <a:latin typeface="Avenir"/>
              </a:rPr>
              <a:t>4. Branding bar: Reduced thickness from 4px to 2px. For domains without a defined custom color, we will introduce a new default color. For domains with a custom color set by the client, it should remain unchanged.</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r>
              <a:rPr sz="1100" b="0" u="none">
                <a:latin typeface="Avenir"/>
              </a:rPr>
              <a:t>• Comprehensive styling, content, and UI updates to the top/header bar (S&amp;G)</a:t>
            </a:r>
          </a:p>
          <a:p>
            <a:pPr/>
            <a:r>
              <a:rPr sz="1100" b="0" u="none">
                <a:latin typeface="Avenir"/>
              </a:rPr>
              <a:t>• Updates to the main (left) navigation styling (S&amp;G)</a:t>
            </a:r>
          </a:p>
          <a:p>
            <a:pPr/>
            <a:r>
              <a:rPr sz="1100" b="0" u="none">
                <a:latin typeface="Avenir"/>
              </a:rPr>
              <a:t>• Introducing brand-new styling to menu buttons (S&amp;G)</a:t>
            </a:r>
          </a:p>
          <a:p>
            <a:pPr/>
            <a:r>
              <a:rPr sz="1100" b="0" u="none">
                <a:latin typeface="Avenir"/>
              </a:rP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r>
              <a:rPr sz="1100" b="0" u="none">
                <a:latin typeface="Avenir"/>
              </a:rPr>
              <a:t>• Allow users to mark a document as optional as part of the template.</a:t>
            </a:r>
          </a:p>
          <a:p>
            <a:pPr/>
            <a:r>
              <a:rPr sz="1100" b="0" u="none">
                <a:latin typeface="Avenir"/>
              </a:rP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